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20" r:id="rId1"/>
    <p:sldMasterId id="2147483725" r:id="rId2"/>
    <p:sldMasterId id="2147483696" r:id="rId3"/>
  </p:sldMasterIdLst>
  <p:notesMasterIdLst>
    <p:notesMasterId r:id="rId99"/>
  </p:notesMasterIdLst>
  <p:sldIdLst>
    <p:sldId id="256" r:id="rId4"/>
    <p:sldId id="257" r:id="rId5"/>
    <p:sldId id="385" r:id="rId6"/>
    <p:sldId id="259" r:id="rId7"/>
    <p:sldId id="302" r:id="rId8"/>
    <p:sldId id="309" r:id="rId9"/>
    <p:sldId id="303" r:id="rId10"/>
    <p:sldId id="304" r:id="rId11"/>
    <p:sldId id="350" r:id="rId12"/>
    <p:sldId id="335" r:id="rId13"/>
    <p:sldId id="337" r:id="rId14"/>
    <p:sldId id="336" r:id="rId15"/>
    <p:sldId id="338" r:id="rId16"/>
    <p:sldId id="339" r:id="rId17"/>
    <p:sldId id="340" r:id="rId18"/>
    <p:sldId id="341" r:id="rId19"/>
    <p:sldId id="342" r:id="rId20"/>
    <p:sldId id="343" r:id="rId21"/>
    <p:sldId id="344" r:id="rId22"/>
    <p:sldId id="346" r:id="rId23"/>
    <p:sldId id="347" r:id="rId24"/>
    <p:sldId id="348" r:id="rId25"/>
    <p:sldId id="388" r:id="rId26"/>
    <p:sldId id="349" r:id="rId27"/>
    <p:sldId id="311" r:id="rId28"/>
    <p:sldId id="307" r:id="rId29"/>
    <p:sldId id="308" r:id="rId30"/>
    <p:sldId id="352" r:id="rId31"/>
    <p:sldId id="305" r:id="rId32"/>
    <p:sldId id="306" r:id="rId33"/>
    <p:sldId id="310" r:id="rId34"/>
    <p:sldId id="313" r:id="rId35"/>
    <p:sldId id="314" r:id="rId36"/>
    <p:sldId id="315" r:id="rId37"/>
    <p:sldId id="316" r:id="rId38"/>
    <p:sldId id="317" r:id="rId39"/>
    <p:sldId id="333" r:id="rId40"/>
    <p:sldId id="379" r:id="rId41"/>
    <p:sldId id="382" r:id="rId42"/>
    <p:sldId id="381" r:id="rId43"/>
    <p:sldId id="380" r:id="rId44"/>
    <p:sldId id="383" r:id="rId45"/>
    <p:sldId id="384" r:id="rId46"/>
    <p:sldId id="351" r:id="rId47"/>
    <p:sldId id="325" r:id="rId48"/>
    <p:sldId id="324" r:id="rId49"/>
    <p:sldId id="326" r:id="rId50"/>
    <p:sldId id="332" r:id="rId51"/>
    <p:sldId id="328" r:id="rId52"/>
    <p:sldId id="329" r:id="rId53"/>
    <p:sldId id="330" r:id="rId54"/>
    <p:sldId id="331" r:id="rId55"/>
    <p:sldId id="354" r:id="rId56"/>
    <p:sldId id="355" r:id="rId57"/>
    <p:sldId id="356" r:id="rId58"/>
    <p:sldId id="357" r:id="rId59"/>
    <p:sldId id="353" r:id="rId60"/>
    <p:sldId id="358" r:id="rId61"/>
    <p:sldId id="395" r:id="rId62"/>
    <p:sldId id="389" r:id="rId63"/>
    <p:sldId id="359" r:id="rId64"/>
    <p:sldId id="360" r:id="rId65"/>
    <p:sldId id="361" r:id="rId66"/>
    <p:sldId id="362" r:id="rId67"/>
    <p:sldId id="363" r:id="rId68"/>
    <p:sldId id="368" r:id="rId69"/>
    <p:sldId id="372" r:id="rId70"/>
    <p:sldId id="374" r:id="rId71"/>
    <p:sldId id="370" r:id="rId72"/>
    <p:sldId id="376" r:id="rId73"/>
    <p:sldId id="377" r:id="rId74"/>
    <p:sldId id="397" r:id="rId75"/>
    <p:sldId id="375" r:id="rId76"/>
    <p:sldId id="398" r:id="rId77"/>
    <p:sldId id="364" r:id="rId78"/>
    <p:sldId id="365" r:id="rId79"/>
    <p:sldId id="366" r:id="rId80"/>
    <p:sldId id="367" r:id="rId81"/>
    <p:sldId id="399" r:id="rId82"/>
    <p:sldId id="400" r:id="rId83"/>
    <p:sldId id="401" r:id="rId84"/>
    <p:sldId id="402" r:id="rId85"/>
    <p:sldId id="403" r:id="rId86"/>
    <p:sldId id="404" r:id="rId87"/>
    <p:sldId id="405" r:id="rId88"/>
    <p:sldId id="406" r:id="rId89"/>
    <p:sldId id="390" r:id="rId90"/>
    <p:sldId id="407" r:id="rId91"/>
    <p:sldId id="391" r:id="rId92"/>
    <p:sldId id="392" r:id="rId93"/>
    <p:sldId id="393" r:id="rId94"/>
    <p:sldId id="394" r:id="rId95"/>
    <p:sldId id="396" r:id="rId96"/>
    <p:sldId id="300" r:id="rId97"/>
    <p:sldId id="301" r:id="rId98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100"/>
      <p:bold r:id="rId101"/>
      <p:italic r:id="rId102"/>
      <p:boldItalic r:id="rId103"/>
    </p:embeddedFont>
  </p:embeddedFontLst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54545"/>
    <a:srgbClr val="6F6F6F"/>
    <a:srgbClr val="B32909"/>
    <a:srgbClr val="F44D27"/>
    <a:srgbClr val="0499B6"/>
    <a:srgbClr val="80828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887" autoAdjust="0"/>
    <p:restoredTop sz="83953" autoAdjust="0"/>
  </p:normalViewPr>
  <p:slideViewPr>
    <p:cSldViewPr>
      <p:cViewPr varScale="1">
        <p:scale>
          <a:sx n="93" d="100"/>
          <a:sy n="93" d="100"/>
        </p:scale>
        <p:origin x="1914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84" Type="http://schemas.openxmlformats.org/officeDocument/2006/relationships/slide" Target="slides/slide81.xml"/><Relationship Id="rId89" Type="http://schemas.openxmlformats.org/officeDocument/2006/relationships/slide" Target="slides/slide86.xml"/><Relationship Id="rId16" Type="http://schemas.openxmlformats.org/officeDocument/2006/relationships/slide" Target="slides/slide13.xml"/><Relationship Id="rId107" Type="http://schemas.openxmlformats.org/officeDocument/2006/relationships/tableStyles" Target="tableStyles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74" Type="http://schemas.openxmlformats.org/officeDocument/2006/relationships/slide" Target="slides/slide71.xml"/><Relationship Id="rId79" Type="http://schemas.openxmlformats.org/officeDocument/2006/relationships/slide" Target="slides/slide76.xml"/><Relationship Id="rId102" Type="http://schemas.openxmlformats.org/officeDocument/2006/relationships/font" Target="fonts/font3.fntdata"/><Relationship Id="rId5" Type="http://schemas.openxmlformats.org/officeDocument/2006/relationships/slide" Target="slides/slide2.xml"/><Relationship Id="rId90" Type="http://schemas.openxmlformats.org/officeDocument/2006/relationships/slide" Target="slides/slide87.xml"/><Relationship Id="rId95" Type="http://schemas.openxmlformats.org/officeDocument/2006/relationships/slide" Target="slides/slide92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80" Type="http://schemas.openxmlformats.org/officeDocument/2006/relationships/slide" Target="slides/slide77.xml"/><Relationship Id="rId85" Type="http://schemas.openxmlformats.org/officeDocument/2006/relationships/slide" Target="slides/slide82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59" Type="http://schemas.openxmlformats.org/officeDocument/2006/relationships/slide" Target="slides/slide56.xml"/><Relationship Id="rId103" Type="http://schemas.openxmlformats.org/officeDocument/2006/relationships/font" Target="fonts/font4.fntdata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83" Type="http://schemas.openxmlformats.org/officeDocument/2006/relationships/slide" Target="slides/slide80.xml"/><Relationship Id="rId88" Type="http://schemas.openxmlformats.org/officeDocument/2006/relationships/slide" Target="slides/slide85.xml"/><Relationship Id="rId91" Type="http://schemas.openxmlformats.org/officeDocument/2006/relationships/slide" Target="slides/slide88.xml"/><Relationship Id="rId96" Type="http://schemas.openxmlformats.org/officeDocument/2006/relationships/slide" Target="slides/slide9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6" Type="http://schemas.openxmlformats.org/officeDocument/2006/relationships/theme" Target="theme/theme1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81" Type="http://schemas.openxmlformats.org/officeDocument/2006/relationships/slide" Target="slides/slide78.xml"/><Relationship Id="rId86" Type="http://schemas.openxmlformats.org/officeDocument/2006/relationships/slide" Target="slides/slide83.xml"/><Relationship Id="rId94" Type="http://schemas.openxmlformats.org/officeDocument/2006/relationships/slide" Target="slides/slide91.xml"/><Relationship Id="rId99" Type="http://schemas.openxmlformats.org/officeDocument/2006/relationships/notesMaster" Target="notesMasters/notesMaster1.xml"/><Relationship Id="rId101" Type="http://schemas.openxmlformats.org/officeDocument/2006/relationships/font" Target="fonts/font2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97" Type="http://schemas.openxmlformats.org/officeDocument/2006/relationships/slide" Target="slides/slide94.xml"/><Relationship Id="rId104" Type="http://schemas.openxmlformats.org/officeDocument/2006/relationships/presProps" Target="presProps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92" Type="http://schemas.openxmlformats.org/officeDocument/2006/relationships/slide" Target="slides/slide8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Relationship Id="rId87" Type="http://schemas.openxmlformats.org/officeDocument/2006/relationships/slide" Target="slides/slide84.xml"/><Relationship Id="rId61" Type="http://schemas.openxmlformats.org/officeDocument/2006/relationships/slide" Target="slides/slide58.xml"/><Relationship Id="rId82" Type="http://schemas.openxmlformats.org/officeDocument/2006/relationships/slide" Target="slides/slide79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56" Type="http://schemas.openxmlformats.org/officeDocument/2006/relationships/slide" Target="slides/slide53.xml"/><Relationship Id="rId77" Type="http://schemas.openxmlformats.org/officeDocument/2006/relationships/slide" Target="slides/slide74.xml"/><Relationship Id="rId100" Type="http://schemas.openxmlformats.org/officeDocument/2006/relationships/font" Target="fonts/font1.fntdata"/><Relationship Id="rId105" Type="http://schemas.openxmlformats.org/officeDocument/2006/relationships/viewProps" Target="viewProp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93" Type="http://schemas.openxmlformats.org/officeDocument/2006/relationships/slide" Target="slides/slide90.xml"/><Relationship Id="rId98" Type="http://schemas.openxmlformats.org/officeDocument/2006/relationships/slide" Target="slides/slide95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2.xml"/><Relationship Id="rId46" Type="http://schemas.openxmlformats.org/officeDocument/2006/relationships/slide" Target="slides/slide43.xml"/><Relationship Id="rId67" Type="http://schemas.openxmlformats.org/officeDocument/2006/relationships/slide" Target="slides/slide6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32F30F-3B11-4372-89B9-F8AB5406D210}" type="datetimeFigureOut">
              <a:rPr lang="pt-BR" smtClean="0"/>
              <a:pPr/>
              <a:t>28/01/2016</a:t>
            </a:fld>
            <a:endParaRPr lang="pt-B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B43D88-D6A8-46D8-9093-CF118BD12A73}" type="slidenum">
              <a:rPr lang="pt-BR" smtClean="0"/>
              <a:pPr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277176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43D88-D6A8-46D8-9093-CF118BD12A73}" type="slidenum">
              <a:rPr lang="pt-BR" smtClean="0"/>
              <a:pPr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365212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 smtClean="0"/>
              <a:t>Não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precisa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usar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git</a:t>
            </a:r>
            <a:r>
              <a:rPr lang="en-US" baseline="0" dirty="0" smtClean="0"/>
              <a:t> add (</a:t>
            </a:r>
            <a:r>
              <a:rPr lang="en-US" baseline="0" dirty="0" err="1" smtClean="0"/>
              <a:t>apenas</a:t>
            </a:r>
            <a:r>
              <a:rPr lang="en-US" baseline="0" dirty="0" smtClean="0"/>
              <a:t> para </a:t>
            </a:r>
            <a:r>
              <a:rPr lang="en-US" baseline="0" dirty="0" err="1" smtClean="0"/>
              <a:t>mudanças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não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funciona</a:t>
            </a:r>
            <a:r>
              <a:rPr lang="en-US" baseline="0" dirty="0" smtClean="0"/>
              <a:t> se </a:t>
            </a:r>
            <a:r>
              <a:rPr lang="en-US" baseline="0" dirty="0" err="1" smtClean="0"/>
              <a:t>criar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deletar</a:t>
            </a:r>
            <a:r>
              <a:rPr lang="en-US" baseline="0" dirty="0" smtClean="0"/>
              <a:t> um </a:t>
            </a:r>
            <a:r>
              <a:rPr lang="en-US" baseline="0" dirty="0" err="1" smtClean="0"/>
              <a:t>arquivo</a:t>
            </a:r>
            <a:r>
              <a:rPr lang="en-US" baseline="0" dirty="0" smtClean="0"/>
              <a:t>)</a:t>
            </a:r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Cuidado</a:t>
            </a:r>
            <a:r>
              <a:rPr lang="en-US" baseline="0" dirty="0" smtClean="0"/>
              <a:t> se </a:t>
            </a:r>
            <a:r>
              <a:rPr lang="en-US" baseline="0" dirty="0" err="1" smtClean="0"/>
              <a:t>já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tiver</a:t>
            </a:r>
            <a:r>
              <a:rPr lang="en-US" baseline="0" dirty="0" smtClean="0"/>
              <a:t> dado push</a:t>
            </a:r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Mostra</a:t>
            </a:r>
            <a:r>
              <a:rPr lang="en-US" baseline="0" dirty="0" smtClean="0"/>
              <a:t> as </a:t>
            </a:r>
            <a:r>
              <a:rPr lang="en-US" baseline="0" dirty="0" err="1" smtClean="0"/>
              <a:t>diferenças</a:t>
            </a:r>
            <a:r>
              <a:rPr lang="en-US" baseline="0" dirty="0" smtClean="0"/>
              <a:t> entre working e staging areas (</a:t>
            </a:r>
            <a:r>
              <a:rPr lang="en-US" baseline="0" dirty="0" err="1" smtClean="0"/>
              <a:t>também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funciona</a:t>
            </a:r>
            <a:r>
              <a:rPr lang="en-US" baseline="0" dirty="0" smtClean="0"/>
              <a:t> entre commits)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43D88-D6A8-46D8-9093-CF118BD12A73}" type="slidenum">
              <a:rPr lang="pt-BR" smtClean="0"/>
              <a:pPr/>
              <a:t>24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670126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43D88-D6A8-46D8-9093-CF118BD12A73}" type="slidenum">
              <a:rPr lang="pt-BR" smtClean="0"/>
              <a:pPr/>
              <a:t>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338196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43D88-D6A8-46D8-9093-CF118BD12A73}" type="slidenum">
              <a:rPr lang="pt-BR" smtClean="0"/>
              <a:pPr/>
              <a:t>26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493684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43D88-D6A8-46D8-9093-CF118BD12A73}" type="slidenum">
              <a:rPr lang="pt-BR" smtClean="0"/>
              <a:pPr/>
              <a:t>27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934549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 smtClean="0"/>
              <a:t> Sete Pontes de </a:t>
            </a:r>
            <a:r>
              <a:rPr lang="pt-BR" dirty="0" err="1" smtClean="0"/>
              <a:t>Königsberg</a:t>
            </a:r>
            <a:r>
              <a:rPr lang="pt-BR" dirty="0" smtClean="0"/>
              <a:t>,</a:t>
            </a:r>
            <a:r>
              <a:rPr lang="pt-BR" baseline="0" dirty="0" smtClean="0"/>
              <a:t> </a:t>
            </a:r>
            <a:r>
              <a:rPr lang="pt-BR" dirty="0" err="1" smtClean="0"/>
              <a:t>Leonhard</a:t>
            </a:r>
            <a:r>
              <a:rPr lang="pt-BR" dirty="0" smtClean="0"/>
              <a:t> Euler em 1736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43D88-D6A8-46D8-9093-CF118BD12A73}" type="slidenum">
              <a:rPr lang="pt-BR" smtClean="0"/>
              <a:pPr/>
              <a:t>29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089456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43D88-D6A8-46D8-9093-CF118BD12A73}" type="slidenum">
              <a:rPr lang="pt-BR" smtClean="0"/>
              <a:pPr/>
              <a:t>30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66070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43D88-D6A8-46D8-9093-CF118BD12A73}" type="slidenum">
              <a:rPr lang="pt-BR" smtClean="0"/>
              <a:pPr/>
              <a:t>31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904319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43D88-D6A8-46D8-9093-CF118BD12A73}" type="slidenum">
              <a:rPr lang="pt-BR" smtClean="0"/>
              <a:pPr/>
              <a:t>32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667139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git</a:t>
            </a:r>
            <a:r>
              <a:rPr lang="en-US" dirty="0" smtClean="0"/>
              <a:t> checkout -b testing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43D88-D6A8-46D8-9093-CF118BD12A73}" type="slidenum">
              <a:rPr lang="pt-BR" smtClean="0"/>
              <a:pPr/>
              <a:t>33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178548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Mais um </a:t>
            </a:r>
            <a:r>
              <a:rPr lang="pt-BR" dirty="0" err="1" smtClean="0"/>
              <a:t>commit</a:t>
            </a:r>
            <a:r>
              <a:rPr lang="pt-BR" dirty="0" smtClean="0"/>
              <a:t> no </a:t>
            </a:r>
            <a:r>
              <a:rPr lang="pt-BR" dirty="0" err="1" smtClean="0"/>
              <a:t>master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43D88-D6A8-46D8-9093-CF118BD12A73}" type="slidenum">
              <a:rPr lang="pt-BR" smtClean="0"/>
              <a:pPr/>
              <a:t>36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069864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 smtClean="0"/>
              <a:t>VCS (</a:t>
            </a:r>
            <a:r>
              <a:rPr lang="pt-BR" dirty="0" err="1" smtClean="0"/>
              <a:t>Version</a:t>
            </a:r>
            <a:r>
              <a:rPr lang="pt-BR" dirty="0" smtClean="0"/>
              <a:t> </a:t>
            </a:r>
            <a:r>
              <a:rPr lang="pt-BR" dirty="0" err="1" smtClean="0"/>
              <a:t>Control</a:t>
            </a:r>
            <a:r>
              <a:rPr lang="pt-BR" dirty="0" smtClean="0"/>
              <a:t> System)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43D88-D6A8-46D8-9093-CF118BD12A73}" type="slidenum">
              <a:rPr lang="pt-BR" smtClean="0"/>
              <a:pPr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4820733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43D88-D6A8-46D8-9093-CF118BD12A73}" type="slidenum">
              <a:rPr lang="pt-BR" smtClean="0"/>
              <a:pPr/>
              <a:t>44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5623930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43D88-D6A8-46D8-9093-CF118BD12A73}" type="slidenum">
              <a:rPr lang="pt-BR" smtClean="0"/>
              <a:pPr/>
              <a:t>45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7284709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Você</a:t>
            </a:r>
            <a:r>
              <a:rPr lang="en-US" dirty="0" smtClean="0"/>
              <a:t> </a:t>
            </a:r>
            <a:r>
              <a:rPr lang="en-US" dirty="0" err="1" smtClean="0"/>
              <a:t>ainda</a:t>
            </a:r>
            <a:r>
              <a:rPr lang="en-US" dirty="0" smtClean="0"/>
              <a:t> </a:t>
            </a:r>
            <a:r>
              <a:rPr lang="en-US" dirty="0" err="1" smtClean="0"/>
              <a:t>não</a:t>
            </a:r>
            <a:r>
              <a:rPr lang="en-US" dirty="0" smtClean="0"/>
              <a:t> </a:t>
            </a:r>
            <a:r>
              <a:rPr lang="en-US" dirty="0" err="1" smtClean="0"/>
              <a:t>terminou</a:t>
            </a:r>
            <a:r>
              <a:rPr lang="en-US" dirty="0" smtClean="0"/>
              <a:t> de resolver o Issue #53.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43D88-D6A8-46D8-9093-CF118BD12A73}" type="slidenum">
              <a:rPr lang="pt-BR" smtClean="0"/>
              <a:pPr/>
              <a:t>48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7341639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err="1" smtClean="0"/>
              <a:t>Fast-forward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43D88-D6A8-46D8-9093-CF118BD12A73}" type="slidenum">
              <a:rPr lang="pt-BR" smtClean="0"/>
              <a:pPr/>
              <a:t>49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0869255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Checkout, reset, clean e revert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43D88-D6A8-46D8-9093-CF118BD12A73}" type="slidenum">
              <a:rPr lang="pt-BR" smtClean="0"/>
              <a:pPr/>
              <a:t>65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1745487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Cuidado para não perder as mudanças que ainda não deram</a:t>
            </a:r>
            <a:r>
              <a:rPr lang="pt-BR" baseline="0" dirty="0" smtClean="0"/>
              <a:t> </a:t>
            </a:r>
            <a:r>
              <a:rPr lang="pt-BR" baseline="0" dirty="0" err="1" smtClean="0"/>
              <a:t>commit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43D88-D6A8-46D8-9093-CF118BD12A73}" type="slidenum">
              <a:rPr lang="pt-BR" smtClean="0"/>
              <a:pPr/>
              <a:t>67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4210815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Detached HEAD state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43D88-D6A8-46D8-9093-CF118BD12A73}" type="slidenum">
              <a:rPr lang="pt-BR" smtClean="0"/>
              <a:pPr/>
              <a:t>68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4192641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Sem o hard, ele muda apenas a</a:t>
            </a:r>
            <a:r>
              <a:rPr lang="pt-BR" baseline="0" dirty="0" smtClean="0"/>
              <a:t> </a:t>
            </a:r>
            <a:r>
              <a:rPr lang="pt-BR" baseline="0" dirty="0" err="1" smtClean="0"/>
              <a:t>staging</a:t>
            </a:r>
            <a:r>
              <a:rPr lang="pt-BR" baseline="0" dirty="0" smtClean="0"/>
              <a:t> área</a:t>
            </a:r>
          </a:p>
          <a:p>
            <a:r>
              <a:rPr lang="pt-BR" baseline="0" dirty="0" smtClean="0"/>
              <a:t>Com hard, ele também muda o </a:t>
            </a:r>
            <a:r>
              <a:rPr lang="pt-BR" baseline="0" dirty="0" err="1" smtClean="0"/>
              <a:t>working</a:t>
            </a:r>
            <a:r>
              <a:rPr lang="pt-BR" baseline="0" dirty="0" smtClean="0"/>
              <a:t> </a:t>
            </a:r>
            <a:r>
              <a:rPr lang="pt-BR" baseline="0" dirty="0" err="1" smtClean="0"/>
              <a:t>dir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43D88-D6A8-46D8-9093-CF118BD12A73}" type="slidenum">
              <a:rPr lang="pt-BR" smtClean="0"/>
              <a:pPr/>
              <a:t>69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0099215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Volta </a:t>
            </a:r>
            <a:r>
              <a:rPr lang="en-US" dirty="0" err="1" smtClean="0"/>
              <a:t>tudo</a:t>
            </a:r>
            <a:r>
              <a:rPr lang="en-US" dirty="0" smtClean="0"/>
              <a:t> para o commit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mais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recente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43D88-D6A8-46D8-9093-CF118BD12A73}" type="slidenum">
              <a:rPr lang="pt-BR" smtClean="0"/>
              <a:pPr/>
              <a:t>70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9781414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Mesma</a:t>
            </a:r>
            <a:r>
              <a:rPr lang="en-US" dirty="0" smtClean="0"/>
              <a:t> </a:t>
            </a:r>
            <a:r>
              <a:rPr lang="en-US" dirty="0" err="1" smtClean="0"/>
              <a:t>função</a:t>
            </a:r>
            <a:r>
              <a:rPr lang="en-US" dirty="0" smtClean="0"/>
              <a:t> do </a:t>
            </a: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 err="1" smtClean="0"/>
              <a:t>rm</a:t>
            </a:r>
            <a:r>
              <a:rPr lang="en-US" dirty="0" smtClean="0"/>
              <a:t>, </a:t>
            </a:r>
            <a:r>
              <a:rPr lang="en-US" dirty="0" err="1" smtClean="0"/>
              <a:t>apaga</a:t>
            </a:r>
            <a:r>
              <a:rPr lang="en-US" dirty="0" smtClean="0"/>
              <a:t> </a:t>
            </a:r>
            <a:r>
              <a:rPr lang="en-US" dirty="0" err="1" smtClean="0"/>
              <a:t>os</a:t>
            </a:r>
            <a:r>
              <a:rPr lang="en-US" dirty="0" smtClean="0"/>
              <a:t> </a:t>
            </a:r>
            <a:r>
              <a:rPr lang="en-US" dirty="0" err="1" smtClean="0"/>
              <a:t>arquivos</a:t>
            </a:r>
            <a:r>
              <a:rPr lang="en-US" dirty="0" smtClean="0"/>
              <a:t> untracked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ou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seja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os</a:t>
            </a:r>
            <a:r>
              <a:rPr lang="en-US" baseline="0" dirty="0" smtClean="0"/>
              <a:t> que </a:t>
            </a:r>
            <a:r>
              <a:rPr lang="en-US" baseline="0" dirty="0" err="1" smtClean="0"/>
              <a:t>não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tiveram</a:t>
            </a:r>
            <a:r>
              <a:rPr lang="en-US" baseline="0" dirty="0" smtClean="0"/>
              <a:t> add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43D88-D6A8-46D8-9093-CF118BD12A73}" type="slidenum">
              <a:rPr lang="pt-BR" smtClean="0"/>
              <a:pPr/>
              <a:t>72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369270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pt-BR" dirty="0" smtClean="0"/>
              <a:t>Trabalhando sozinho:</a:t>
            </a:r>
          </a:p>
          <a:p>
            <a:pPr marL="171450" indent="-171450">
              <a:buFontTx/>
              <a:buChar char="-"/>
            </a:pPr>
            <a:r>
              <a:rPr lang="pt-BR" dirty="0" smtClean="0"/>
              <a:t>Facilmente manter e poder restaurar o projeto para uma versão anterior a qualquer momento;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t-BR" dirty="0" smtClean="0"/>
              <a:t>Trabalhando em uma equipe:</a:t>
            </a:r>
          </a:p>
          <a:p>
            <a:pPr marL="171450" indent="-171450">
              <a:buFontTx/>
              <a:buChar char="-"/>
            </a:pPr>
            <a:r>
              <a:rPr lang="pt-BR" dirty="0" smtClean="0"/>
              <a:t>Evitar sobrescrever o código de outra pessoa;</a:t>
            </a:r>
          </a:p>
          <a:p>
            <a:pPr marL="171450" indent="-171450">
              <a:buFontTx/>
              <a:buChar char="-"/>
            </a:pPr>
            <a:r>
              <a:rPr lang="pt-BR" dirty="0" smtClean="0"/>
              <a:t>Saber quem alterou, o que e quando foi alterado em qualquer parte do sistema;</a:t>
            </a:r>
          </a:p>
          <a:p>
            <a:pPr marL="171450" indent="-171450">
              <a:buFontTx/>
              <a:buChar char="-"/>
            </a:pPr>
            <a:r>
              <a:rPr lang="pt-BR" dirty="0" smtClean="0"/>
              <a:t>Compartilhar o código fonte de forma eficiente com toda a equipe;</a:t>
            </a:r>
          </a:p>
          <a:p>
            <a:pPr marL="171450" indent="-171450">
              <a:buFontTx/>
              <a:buChar char="-"/>
            </a:pPr>
            <a:r>
              <a:rPr lang="pt-BR" dirty="0" smtClean="0"/>
              <a:t>Permitir que várias pessoas trabalhem em diferentes partes do mesmo arquivo.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43D88-D6A8-46D8-9093-CF118BD12A73}" type="slidenum">
              <a:rPr lang="pt-BR" smtClean="0"/>
              <a:pPr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5707680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0" dirty="0" err="1" smtClean="0"/>
              <a:t>Jeito</a:t>
            </a:r>
            <a:r>
              <a:rPr lang="en-US" i="0" baseline="0" dirty="0" smtClean="0"/>
              <a:t> </a:t>
            </a:r>
            <a:r>
              <a:rPr lang="en-US" i="0" baseline="0" dirty="0" err="1" smtClean="0"/>
              <a:t>seguro</a:t>
            </a:r>
            <a:r>
              <a:rPr lang="en-US" i="0" baseline="0" dirty="0" smtClean="0"/>
              <a:t>: </a:t>
            </a:r>
            <a:r>
              <a:rPr lang="en-US" i="0" baseline="0" dirty="0" err="1" smtClean="0"/>
              <a:t>cria</a:t>
            </a:r>
            <a:r>
              <a:rPr lang="en-US" i="0" baseline="0" dirty="0" smtClean="0"/>
              <a:t> um novo commit para </a:t>
            </a:r>
            <a:r>
              <a:rPr lang="en-US" i="0" baseline="0" dirty="0" err="1" smtClean="0"/>
              <a:t>desfazer</a:t>
            </a:r>
            <a:r>
              <a:rPr lang="en-US" i="0" baseline="0" dirty="0" smtClean="0"/>
              <a:t> as </a:t>
            </a:r>
            <a:r>
              <a:rPr lang="en-US" i="0" baseline="0" dirty="0" err="1" smtClean="0"/>
              <a:t>mudanças</a:t>
            </a:r>
            <a:r>
              <a:rPr lang="en-US" i="0" baseline="0" dirty="0" smtClean="0"/>
              <a:t> de um commit </a:t>
            </a:r>
            <a:r>
              <a:rPr lang="en-US" i="0" baseline="0" dirty="0" err="1" smtClean="0"/>
              <a:t>antigo</a:t>
            </a:r>
            <a:endParaRPr lang="en-US" i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43D88-D6A8-46D8-9093-CF118BD12A73}" type="slidenum">
              <a:rPr lang="pt-BR" smtClean="0"/>
              <a:pPr/>
              <a:t>73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1679205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Checkout, reset, clean e revert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43D88-D6A8-46D8-9093-CF118BD12A73}" type="slidenum">
              <a:rPr lang="pt-BR" smtClean="0"/>
              <a:pPr/>
              <a:t>74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9749781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43D88-D6A8-46D8-9093-CF118BD12A73}" type="slidenum">
              <a:rPr lang="pt-BR" smtClean="0"/>
              <a:pPr/>
              <a:t>87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3346262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1050" i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43D88-D6A8-46D8-9093-CF118BD12A73}" type="slidenum">
              <a:rPr lang="pt-BR" smtClean="0"/>
              <a:pPr/>
              <a:t>89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8482138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1050" i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43D88-D6A8-46D8-9093-CF118BD12A73}" type="slidenum">
              <a:rPr lang="pt-BR" smtClean="0"/>
              <a:pPr/>
              <a:t>90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015734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43D88-D6A8-46D8-9093-CF118BD12A73}" type="slidenum">
              <a:rPr lang="pt-BR" smtClean="0"/>
              <a:pPr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927260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 err="1" smtClean="0"/>
              <a:t>Subversion</a:t>
            </a:r>
            <a:r>
              <a:rPr lang="pt-BR" dirty="0" smtClean="0"/>
              <a:t> (SVN)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43D88-D6A8-46D8-9093-CF118BD12A73}" type="slidenum">
              <a:rPr lang="pt-BR" smtClean="0"/>
              <a:pPr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479275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43D88-D6A8-46D8-9093-CF118BD12A73}" type="slidenum">
              <a:rPr lang="pt-BR" smtClean="0"/>
              <a:pPr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456373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41 bytes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43D88-D6A8-46D8-9093-CF118BD12A73}" type="slidenum">
              <a:rPr lang="pt-BR" smtClean="0"/>
              <a:pPr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014389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43D88-D6A8-46D8-9093-CF118BD12A73}" type="slidenum">
              <a:rPr lang="pt-BR" smtClean="0"/>
              <a:pPr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095908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 err="1" smtClean="0"/>
              <a:t>Git</a:t>
            </a:r>
            <a:r>
              <a:rPr lang="pt-BR" dirty="0" smtClean="0"/>
              <a:t> </a:t>
            </a:r>
            <a:r>
              <a:rPr lang="pt-BR" dirty="0" err="1" smtClean="0"/>
              <a:t>Attributes</a:t>
            </a:r>
            <a:endParaRPr lang="pt-BR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43D88-D6A8-46D8-9093-CF118BD12A73}" type="slidenum">
              <a:rPr lang="pt-BR" smtClean="0"/>
              <a:pPr/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818451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meiro slide - anim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ogotipo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3929062" y="2509837"/>
            <a:ext cx="1285875" cy="1838325"/>
          </a:xfrm>
          <a:prstGeom prst="rect">
            <a:avLst/>
          </a:prstGeom>
        </p:spPr>
      </p:pic>
      <p:pic>
        <p:nvPicPr>
          <p:cNvPr id="6" name="Picture 5" descr="logotipo_horizontal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2571750" y="2752724"/>
            <a:ext cx="4000500" cy="1371600"/>
          </a:xfrm>
          <a:prstGeom prst="rect">
            <a:avLst/>
          </a:prstGeom>
        </p:spPr>
      </p:pic>
      <p:pic>
        <p:nvPicPr>
          <p:cNvPr id="7" name="Picture 6" descr="selo_cati.png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3786187" y="3495689"/>
            <a:ext cx="1571625" cy="1933575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5486 0.00463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7" y="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</p:cBhvr>
                                      <p:by x="67000" y="67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11111E-6 L 0 -0.1588 " pathEditMode="relative" rAng="0" ptsTypes="AA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ulo + CA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0165" y="4406900"/>
            <a:ext cx="6994547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dirty="0" smtClean="0"/>
              <a:t>Click to edit Master title style</a:t>
            </a:r>
            <a:endParaRPr lang="pt-BR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00165" y="2906713"/>
            <a:ext cx="6994547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78B925-230C-4274-A989-6EC919350A0D}" type="slidenum">
              <a:rPr lang="pt-BR" smtClean="0"/>
              <a:pPr/>
              <a:t>‹#›</a:t>
            </a:fld>
            <a:endParaRPr lang="pt-BR"/>
          </a:p>
        </p:txBody>
      </p:sp>
      <p:pic>
        <p:nvPicPr>
          <p:cNvPr id="7" name="Picture 6" descr="logotipo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247885" y="2786058"/>
            <a:ext cx="1036035" cy="1481148"/>
          </a:xfrm>
          <a:prstGeom prst="rect">
            <a:avLst/>
          </a:prstGeom>
        </p:spPr>
      </p:pic>
      <p:pic>
        <p:nvPicPr>
          <p:cNvPr id="8" name="Picture 7" descr="selo_cati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214282" y="4429132"/>
            <a:ext cx="1103241" cy="1357321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ulo e Conteu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78B925-230C-4274-A989-6EC919350A0D}" type="slidenum">
              <a:rPr lang="pt-BR" smtClean="0"/>
              <a:pPr/>
              <a:t>‹#›</a:t>
            </a:fld>
            <a:endParaRPr lang="pt-BR"/>
          </a:p>
        </p:txBody>
      </p:sp>
      <p:pic>
        <p:nvPicPr>
          <p:cNvPr id="7" name="Picture 6" descr="logotipo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428596" y="437600"/>
            <a:ext cx="893159" cy="1276888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ulo e dois conteu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8802"/>
            <a:ext cx="4038600" cy="419736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pt-BR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8802"/>
            <a:ext cx="4038600" cy="419736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pt-B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78B925-230C-4274-A989-6EC919350A0D}" type="slidenum">
              <a:rPr lang="pt-BR" smtClean="0"/>
              <a:pPr/>
              <a:t>‹#›</a:t>
            </a:fld>
            <a:endParaRPr lang="pt-BR"/>
          </a:p>
        </p:txBody>
      </p:sp>
      <p:pic>
        <p:nvPicPr>
          <p:cNvPr id="9" name="Picture 8" descr="logotipo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428596" y="437600"/>
            <a:ext cx="893159" cy="1276888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a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931982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571744"/>
            <a:ext cx="4040188" cy="355441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pt-BR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931982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571744"/>
            <a:ext cx="4041775" cy="355441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pt-BR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78B925-230C-4274-A989-6EC919350A0D}" type="slidenum">
              <a:rPr lang="pt-BR" smtClean="0"/>
              <a:pPr/>
              <a:t>‹#›</a:t>
            </a:fld>
            <a:endParaRPr lang="pt-BR"/>
          </a:p>
        </p:txBody>
      </p:sp>
      <p:pic>
        <p:nvPicPr>
          <p:cNvPr id="11" name="Picture 10" descr="logotipo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428596" y="437600"/>
            <a:ext cx="893159" cy="1276888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ulo Ape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78B925-230C-4274-A989-6EC919350A0D}" type="slidenum">
              <a:rPr lang="pt-BR" smtClean="0"/>
              <a:pPr/>
              <a:t>‹#›</a:t>
            </a:fld>
            <a:endParaRPr lang="pt-BR"/>
          </a:p>
        </p:txBody>
      </p:sp>
      <p:pic>
        <p:nvPicPr>
          <p:cNvPr id="7" name="Picture 6" descr="logotipo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428596" y="437600"/>
            <a:ext cx="893159" cy="1276888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78B925-230C-4274-A989-6EC919350A0D}" type="slidenum">
              <a:rPr lang="pt-BR" smtClean="0"/>
              <a:pPr/>
              <a:t>‹#›</a:t>
            </a:fld>
            <a:endParaRPr lang="pt-BR"/>
          </a:p>
        </p:txBody>
      </p:sp>
      <p:pic>
        <p:nvPicPr>
          <p:cNvPr id="7" name="Picture 6" descr="marca_dagua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6500826" y="3703352"/>
            <a:ext cx="2928958" cy="358330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u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marca_dagua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6500826" y="3703352"/>
            <a:ext cx="2928958" cy="35833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78B925-230C-4274-A989-6EC919350A0D}" type="slidenum">
              <a:rPr lang="pt-BR" smtClean="0"/>
              <a:pPr/>
              <a:t>‹#›</a:t>
            </a:fld>
            <a:endParaRPr lang="pt-BR"/>
          </a:p>
        </p:txBody>
      </p:sp>
    </p:spTree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Figur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bkg_DARK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9" name="Picture 8" descr="marca_dagua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6500826" y="3643314"/>
            <a:ext cx="2928958" cy="35833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pt-BR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Click icon to add picture</a:t>
            </a:r>
            <a:endParaRPr lang="pt-BR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78B925-230C-4274-A989-6EC919350A0D}" type="slidenum">
              <a:rPr lang="pt-BR" smtClean="0"/>
              <a:pPr/>
              <a:t>‹#›</a:t>
            </a:fld>
            <a:endParaRPr lang="pt-BR"/>
          </a:p>
        </p:txBody>
      </p:sp>
    </p:spTree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78B925-230C-4274-A989-6EC919350A0D}" type="slidenum">
              <a:rPr lang="pt-BR" smtClean="0"/>
              <a:pPr/>
              <a:t>‹#›</a:t>
            </a:fld>
            <a:endParaRPr lang="pt-BR"/>
          </a:p>
        </p:txBody>
      </p:sp>
      <p:pic>
        <p:nvPicPr>
          <p:cNvPr id="8" name="Picture 7" descr="logotipo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428596" y="437600"/>
            <a:ext cx="893159" cy="1276888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429520" y="1428736"/>
            <a:ext cx="1257280" cy="4697427"/>
          </a:xfrm>
        </p:spPr>
        <p:txBody>
          <a:bodyPr vert="eaVert"/>
          <a:lstStyle/>
          <a:p>
            <a:r>
              <a:rPr lang="en-US" dirty="0" smtClean="0"/>
              <a:t>Click to edit Master title style</a:t>
            </a:r>
            <a:endParaRPr lang="pt-BR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615130" cy="5851525"/>
          </a:xfrm>
        </p:spPr>
        <p:txBody>
          <a:bodyPr vert="eaVert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78B925-230C-4274-A989-6EC919350A0D}" type="slidenum">
              <a:rPr lang="pt-BR" smtClean="0"/>
              <a:pPr/>
              <a:t>‹#›</a:t>
            </a:fld>
            <a:endParaRPr lang="pt-BR"/>
          </a:p>
        </p:txBody>
      </p:sp>
      <p:pic>
        <p:nvPicPr>
          <p:cNvPr id="8" name="Picture 7" descr="logotipo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 rot="5400000">
            <a:off x="7621385" y="165302"/>
            <a:ext cx="893159" cy="1276888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meiro slide - animado ing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ogotipo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3929062" y="2509837"/>
            <a:ext cx="1285875" cy="1838325"/>
          </a:xfrm>
          <a:prstGeom prst="rect">
            <a:avLst/>
          </a:prstGeom>
        </p:spPr>
      </p:pic>
      <p:pic>
        <p:nvPicPr>
          <p:cNvPr id="6" name="Picture 5" descr="logotipo_horizontal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2543189" y="2771780"/>
            <a:ext cx="4000500" cy="137160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5486 0.00463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700" y="2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</p:cBhvr>
                                      <p:by x="67000" y="67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meiro slide estati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ogotipo_horizontal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2571750" y="2743200"/>
            <a:ext cx="4000500" cy="137160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meiro slide estatico - inglê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ogotipo_horizontal_ingles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2571750" y="2771780"/>
            <a:ext cx="4000500" cy="137160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ulo e 2 nom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/>
          <p:cNvSpPr>
            <a:spLocks noGrp="1"/>
          </p:cNvSpPr>
          <p:nvPr>
            <p:ph type="ctrTitle"/>
          </p:nvPr>
        </p:nvSpPr>
        <p:spPr>
          <a:xfrm>
            <a:off x="685800" y="1500174"/>
            <a:ext cx="7772400" cy="147002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pt-BR" dirty="0"/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2786050" y="3357562"/>
            <a:ext cx="3571900" cy="357191"/>
          </a:xfrm>
          <a:prstGeom prst="rect">
            <a:avLst/>
          </a:prstGeom>
        </p:spPr>
        <p:txBody>
          <a:bodyPr anchor="t">
            <a:normAutofit/>
          </a:bodyPr>
          <a:lstStyle>
            <a:lvl1pPr algn="ctr">
              <a:defRPr sz="2400">
                <a:solidFill>
                  <a:schemeClr val="accent4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 smtClean="0"/>
              <a:t>Nome</a:t>
            </a:r>
            <a:endParaRPr lang="pt-BR" dirty="0"/>
          </a:p>
        </p:txBody>
      </p:sp>
      <p:sp>
        <p:nvSpPr>
          <p:cNvPr id="14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2857488" y="3714753"/>
            <a:ext cx="3429024" cy="357189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>
              <a:defRPr sz="1800">
                <a:solidFill>
                  <a:schemeClr val="accent2">
                    <a:lumMod val="50000"/>
                  </a:schemeClr>
                </a:solidFill>
                <a:latin typeface="Qlassik Medium" pitchFamily="82" charset="0"/>
              </a:defRPr>
            </a:lvl1pPr>
          </a:lstStyle>
          <a:p>
            <a:pPr lvl="0"/>
            <a:r>
              <a:rPr lang="en-US" dirty="0" smtClean="0"/>
              <a:t>email</a:t>
            </a:r>
            <a:endParaRPr lang="pt-BR" dirty="0"/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4" hasCustomPrompt="1"/>
          </p:nvPr>
        </p:nvSpPr>
        <p:spPr>
          <a:xfrm>
            <a:off x="2786050" y="4429132"/>
            <a:ext cx="3571900" cy="357191"/>
          </a:xfrm>
          <a:prstGeom prst="rect">
            <a:avLst/>
          </a:prstGeom>
        </p:spPr>
        <p:txBody>
          <a:bodyPr anchor="t">
            <a:normAutofit/>
          </a:bodyPr>
          <a:lstStyle>
            <a:lvl1pPr algn="ctr">
              <a:defRPr sz="2400">
                <a:solidFill>
                  <a:schemeClr val="accent4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 smtClean="0"/>
              <a:t>Nome</a:t>
            </a:r>
            <a:endParaRPr lang="pt-BR" dirty="0"/>
          </a:p>
        </p:txBody>
      </p:sp>
      <p:sp>
        <p:nvSpPr>
          <p:cNvPr id="7" name="Text Placeholder 11"/>
          <p:cNvSpPr>
            <a:spLocks noGrp="1"/>
          </p:cNvSpPr>
          <p:nvPr>
            <p:ph type="body" sz="quarter" idx="15" hasCustomPrompt="1"/>
          </p:nvPr>
        </p:nvSpPr>
        <p:spPr>
          <a:xfrm>
            <a:off x="2857488" y="4786323"/>
            <a:ext cx="3429024" cy="357189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>
              <a:defRPr sz="1800">
                <a:solidFill>
                  <a:schemeClr val="accent2">
                    <a:lumMod val="50000"/>
                  </a:schemeClr>
                </a:solidFill>
                <a:latin typeface="Qlassik Medium" pitchFamily="82" charset="0"/>
              </a:defRPr>
            </a:lvl1pPr>
          </a:lstStyle>
          <a:p>
            <a:pPr lvl="0"/>
            <a:r>
              <a:rPr lang="en-US" dirty="0" smtClean="0"/>
              <a:t>email</a:t>
            </a:r>
            <a:endParaRPr lang="pt-BR" dirty="0"/>
          </a:p>
        </p:txBody>
      </p:sp>
    </p:spTree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ulo e 6 nom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/>
          <p:cNvSpPr>
            <a:spLocks noGrp="1"/>
          </p:cNvSpPr>
          <p:nvPr>
            <p:ph type="ctrTitle"/>
          </p:nvPr>
        </p:nvSpPr>
        <p:spPr>
          <a:xfrm>
            <a:off x="685800" y="571480"/>
            <a:ext cx="7772400" cy="147002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pt-BR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642910" y="2470133"/>
            <a:ext cx="3571900" cy="357191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2400">
                <a:solidFill>
                  <a:schemeClr val="accent4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 smtClean="0"/>
              <a:t>Nome</a:t>
            </a:r>
            <a:endParaRPr lang="pt-BR" dirty="0"/>
          </a:p>
        </p:txBody>
      </p:sp>
      <p:sp>
        <p:nvSpPr>
          <p:cNvPr id="10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785786" y="2827324"/>
            <a:ext cx="3429024" cy="357189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1800">
                <a:solidFill>
                  <a:schemeClr val="accent2">
                    <a:lumMod val="50000"/>
                  </a:schemeClr>
                </a:solidFill>
                <a:latin typeface="Qlassik Medium" pitchFamily="82" charset="0"/>
              </a:defRPr>
            </a:lvl1pPr>
          </a:lstStyle>
          <a:p>
            <a:pPr lvl="0"/>
            <a:r>
              <a:rPr lang="en-US" dirty="0" smtClean="0"/>
              <a:t>email</a:t>
            </a:r>
            <a:endParaRPr lang="pt-BR" dirty="0"/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4714876" y="2470134"/>
            <a:ext cx="3571900" cy="357191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2400">
                <a:solidFill>
                  <a:schemeClr val="accent4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 smtClean="0"/>
              <a:t>Nome</a:t>
            </a:r>
            <a:endParaRPr lang="pt-BR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4857752" y="2827325"/>
            <a:ext cx="3429024" cy="357189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1800">
                <a:solidFill>
                  <a:schemeClr val="accent2">
                    <a:lumMod val="50000"/>
                  </a:schemeClr>
                </a:solidFill>
                <a:latin typeface="Qlassik Medium" pitchFamily="82" charset="0"/>
              </a:defRPr>
            </a:lvl1pPr>
          </a:lstStyle>
          <a:p>
            <a:pPr lvl="0"/>
            <a:r>
              <a:rPr lang="en-US" dirty="0" smtClean="0"/>
              <a:t>email</a:t>
            </a:r>
            <a:endParaRPr lang="pt-BR" dirty="0"/>
          </a:p>
        </p:txBody>
      </p:sp>
      <p:sp>
        <p:nvSpPr>
          <p:cNvPr id="15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642910" y="3470264"/>
            <a:ext cx="3571900" cy="357191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2400">
                <a:solidFill>
                  <a:schemeClr val="accent4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 smtClean="0"/>
              <a:t>Nome</a:t>
            </a:r>
            <a:endParaRPr lang="pt-BR" dirty="0"/>
          </a:p>
        </p:txBody>
      </p:sp>
      <p:sp>
        <p:nvSpPr>
          <p:cNvPr id="16" name="Text Placeholder 11"/>
          <p:cNvSpPr>
            <a:spLocks noGrp="1"/>
          </p:cNvSpPr>
          <p:nvPr>
            <p:ph type="body" sz="quarter" idx="19" hasCustomPrompt="1"/>
          </p:nvPr>
        </p:nvSpPr>
        <p:spPr>
          <a:xfrm>
            <a:off x="785786" y="3827455"/>
            <a:ext cx="3429024" cy="357189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1800">
                <a:solidFill>
                  <a:schemeClr val="accent2">
                    <a:lumMod val="50000"/>
                  </a:schemeClr>
                </a:solidFill>
                <a:latin typeface="Qlassik Medium" pitchFamily="82" charset="0"/>
              </a:defRPr>
            </a:lvl1pPr>
          </a:lstStyle>
          <a:p>
            <a:pPr lvl="0"/>
            <a:r>
              <a:rPr lang="en-US" dirty="0" smtClean="0"/>
              <a:t>email</a:t>
            </a:r>
            <a:endParaRPr lang="pt-BR" dirty="0"/>
          </a:p>
        </p:txBody>
      </p:sp>
      <p:sp>
        <p:nvSpPr>
          <p:cNvPr id="17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4714876" y="3470265"/>
            <a:ext cx="3571900" cy="357191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2400">
                <a:solidFill>
                  <a:schemeClr val="accent4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 smtClean="0"/>
              <a:t>Nome</a:t>
            </a:r>
            <a:endParaRPr lang="pt-BR" dirty="0"/>
          </a:p>
        </p:txBody>
      </p:sp>
      <p:sp>
        <p:nvSpPr>
          <p:cNvPr id="20" name="Text Placeholder 11"/>
          <p:cNvSpPr>
            <a:spLocks noGrp="1"/>
          </p:cNvSpPr>
          <p:nvPr>
            <p:ph type="body" sz="quarter" idx="21" hasCustomPrompt="1"/>
          </p:nvPr>
        </p:nvSpPr>
        <p:spPr>
          <a:xfrm>
            <a:off x="4857752" y="3827456"/>
            <a:ext cx="3429024" cy="357189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1800">
                <a:solidFill>
                  <a:schemeClr val="accent2">
                    <a:lumMod val="50000"/>
                  </a:schemeClr>
                </a:solidFill>
                <a:latin typeface="Qlassik Medium" pitchFamily="82" charset="0"/>
              </a:defRPr>
            </a:lvl1pPr>
          </a:lstStyle>
          <a:p>
            <a:pPr lvl="0"/>
            <a:r>
              <a:rPr lang="en-US" dirty="0" smtClean="0"/>
              <a:t>email</a:t>
            </a:r>
            <a:endParaRPr lang="pt-BR" dirty="0"/>
          </a:p>
        </p:txBody>
      </p:sp>
      <p:sp>
        <p:nvSpPr>
          <p:cNvPr id="22" name="Text Placeholder 8"/>
          <p:cNvSpPr>
            <a:spLocks noGrp="1"/>
          </p:cNvSpPr>
          <p:nvPr>
            <p:ph type="body" sz="quarter" idx="22" hasCustomPrompt="1"/>
          </p:nvPr>
        </p:nvSpPr>
        <p:spPr>
          <a:xfrm>
            <a:off x="642910" y="4398958"/>
            <a:ext cx="3571900" cy="357191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2400">
                <a:solidFill>
                  <a:schemeClr val="accent4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 smtClean="0"/>
              <a:t>Nome</a:t>
            </a:r>
            <a:endParaRPr lang="pt-BR" dirty="0"/>
          </a:p>
        </p:txBody>
      </p:sp>
      <p:sp>
        <p:nvSpPr>
          <p:cNvPr id="23" name="Text Placeholder 11"/>
          <p:cNvSpPr>
            <a:spLocks noGrp="1"/>
          </p:cNvSpPr>
          <p:nvPr>
            <p:ph type="body" sz="quarter" idx="23" hasCustomPrompt="1"/>
          </p:nvPr>
        </p:nvSpPr>
        <p:spPr>
          <a:xfrm>
            <a:off x="785786" y="4756149"/>
            <a:ext cx="3429024" cy="357189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1800">
                <a:solidFill>
                  <a:schemeClr val="accent2">
                    <a:lumMod val="50000"/>
                  </a:schemeClr>
                </a:solidFill>
                <a:latin typeface="Qlassik Medium" pitchFamily="82" charset="0"/>
              </a:defRPr>
            </a:lvl1pPr>
          </a:lstStyle>
          <a:p>
            <a:pPr lvl="0"/>
            <a:r>
              <a:rPr lang="en-US" dirty="0" smtClean="0"/>
              <a:t>email</a:t>
            </a:r>
            <a:endParaRPr lang="pt-BR" dirty="0"/>
          </a:p>
        </p:txBody>
      </p:sp>
      <p:sp>
        <p:nvSpPr>
          <p:cNvPr id="24" name="Text Placeholder 8"/>
          <p:cNvSpPr>
            <a:spLocks noGrp="1"/>
          </p:cNvSpPr>
          <p:nvPr>
            <p:ph type="body" sz="quarter" idx="24" hasCustomPrompt="1"/>
          </p:nvPr>
        </p:nvSpPr>
        <p:spPr>
          <a:xfrm>
            <a:off x="4714876" y="4398959"/>
            <a:ext cx="3571900" cy="357191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2400">
                <a:solidFill>
                  <a:schemeClr val="accent4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 smtClean="0"/>
              <a:t>Nome</a:t>
            </a:r>
            <a:endParaRPr lang="pt-BR" dirty="0"/>
          </a:p>
        </p:txBody>
      </p:sp>
      <p:sp>
        <p:nvSpPr>
          <p:cNvPr id="25" name="Text Placeholder 11"/>
          <p:cNvSpPr>
            <a:spLocks noGrp="1"/>
          </p:cNvSpPr>
          <p:nvPr>
            <p:ph type="body" sz="quarter" idx="25" hasCustomPrompt="1"/>
          </p:nvPr>
        </p:nvSpPr>
        <p:spPr>
          <a:xfrm>
            <a:off x="4857752" y="4756150"/>
            <a:ext cx="3429024" cy="357189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1800">
                <a:solidFill>
                  <a:schemeClr val="accent2">
                    <a:lumMod val="50000"/>
                  </a:schemeClr>
                </a:solidFill>
                <a:latin typeface="Qlassik Medium" pitchFamily="82" charset="0"/>
              </a:defRPr>
            </a:lvl1pPr>
          </a:lstStyle>
          <a:p>
            <a:pPr lvl="0"/>
            <a:r>
              <a:rPr lang="en-US" dirty="0" smtClean="0"/>
              <a:t>email</a:t>
            </a:r>
            <a:endParaRPr lang="pt-BR" dirty="0"/>
          </a:p>
        </p:txBody>
      </p:sp>
    </p:spTree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ulo e 9 nom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/>
          <p:cNvSpPr>
            <a:spLocks noGrp="1"/>
          </p:cNvSpPr>
          <p:nvPr>
            <p:ph type="ctrTitle"/>
          </p:nvPr>
        </p:nvSpPr>
        <p:spPr>
          <a:xfrm>
            <a:off x="685800" y="1030281"/>
            <a:ext cx="7772400" cy="147002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pt-BR" dirty="0"/>
          </a:p>
        </p:txBody>
      </p:sp>
      <p:sp>
        <p:nvSpPr>
          <p:cNvPr id="18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357158" y="2928935"/>
            <a:ext cx="2571768" cy="285752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2000">
                <a:solidFill>
                  <a:schemeClr val="accent4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 smtClean="0"/>
              <a:t>Nome</a:t>
            </a:r>
            <a:endParaRPr lang="pt-BR" dirty="0"/>
          </a:p>
        </p:txBody>
      </p:sp>
      <p:sp>
        <p:nvSpPr>
          <p:cNvPr id="21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500035" y="3214686"/>
            <a:ext cx="2443180" cy="285751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1600">
                <a:solidFill>
                  <a:schemeClr val="accent2">
                    <a:lumMod val="50000"/>
                  </a:schemeClr>
                </a:solidFill>
                <a:latin typeface="Qlassik Medium" pitchFamily="82" charset="0"/>
              </a:defRPr>
            </a:lvl1pPr>
          </a:lstStyle>
          <a:p>
            <a:pPr lvl="0"/>
            <a:r>
              <a:rPr lang="en-US" dirty="0" smtClean="0"/>
              <a:t>email</a:t>
            </a:r>
            <a:endParaRPr lang="pt-BR" dirty="0"/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3200389" y="2928936"/>
            <a:ext cx="2571768" cy="285752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2000">
                <a:solidFill>
                  <a:schemeClr val="accent4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 smtClean="0"/>
              <a:t>Nome</a:t>
            </a:r>
            <a:endParaRPr lang="pt-BR" dirty="0"/>
          </a:p>
        </p:txBody>
      </p:sp>
      <p:sp>
        <p:nvSpPr>
          <p:cNvPr id="27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3343266" y="3214687"/>
            <a:ext cx="2443180" cy="285751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1600">
                <a:solidFill>
                  <a:schemeClr val="accent2">
                    <a:lumMod val="50000"/>
                  </a:schemeClr>
                </a:solidFill>
                <a:latin typeface="Qlassik Medium" pitchFamily="82" charset="0"/>
              </a:defRPr>
            </a:lvl1pPr>
          </a:lstStyle>
          <a:p>
            <a:pPr lvl="0"/>
            <a:r>
              <a:rPr lang="en-US" dirty="0" smtClean="0"/>
              <a:t>email</a:t>
            </a:r>
            <a:endParaRPr lang="pt-BR" dirty="0"/>
          </a:p>
        </p:txBody>
      </p:sp>
      <p:sp>
        <p:nvSpPr>
          <p:cNvPr id="28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357158" y="3714753"/>
            <a:ext cx="2571768" cy="285752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2000">
                <a:solidFill>
                  <a:schemeClr val="accent4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 smtClean="0"/>
              <a:t>Nome</a:t>
            </a:r>
            <a:endParaRPr lang="pt-BR" dirty="0"/>
          </a:p>
        </p:txBody>
      </p:sp>
      <p:sp>
        <p:nvSpPr>
          <p:cNvPr id="29" name="Text Placeholder 11"/>
          <p:cNvSpPr>
            <a:spLocks noGrp="1"/>
          </p:cNvSpPr>
          <p:nvPr>
            <p:ph type="body" sz="quarter" idx="19" hasCustomPrompt="1"/>
          </p:nvPr>
        </p:nvSpPr>
        <p:spPr>
          <a:xfrm>
            <a:off x="500035" y="4000506"/>
            <a:ext cx="2443180" cy="285751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1600">
                <a:solidFill>
                  <a:schemeClr val="accent2">
                    <a:lumMod val="50000"/>
                  </a:schemeClr>
                </a:solidFill>
                <a:latin typeface="Qlassik Medium" pitchFamily="82" charset="0"/>
              </a:defRPr>
            </a:lvl1pPr>
          </a:lstStyle>
          <a:p>
            <a:pPr lvl="0"/>
            <a:r>
              <a:rPr lang="en-US" dirty="0" smtClean="0"/>
              <a:t>email</a:t>
            </a:r>
            <a:endParaRPr lang="pt-BR" dirty="0"/>
          </a:p>
        </p:txBody>
      </p:sp>
      <p:sp>
        <p:nvSpPr>
          <p:cNvPr id="30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3200389" y="3714754"/>
            <a:ext cx="2571768" cy="285752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2000">
                <a:solidFill>
                  <a:schemeClr val="accent4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 smtClean="0"/>
              <a:t>Nome</a:t>
            </a:r>
            <a:endParaRPr lang="pt-BR" dirty="0"/>
          </a:p>
        </p:txBody>
      </p:sp>
      <p:sp>
        <p:nvSpPr>
          <p:cNvPr id="31" name="Text Placeholder 11"/>
          <p:cNvSpPr>
            <a:spLocks noGrp="1"/>
          </p:cNvSpPr>
          <p:nvPr>
            <p:ph type="body" sz="quarter" idx="21" hasCustomPrompt="1"/>
          </p:nvPr>
        </p:nvSpPr>
        <p:spPr>
          <a:xfrm>
            <a:off x="3343266" y="4000507"/>
            <a:ext cx="2443180" cy="285751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1600">
                <a:solidFill>
                  <a:schemeClr val="accent2">
                    <a:lumMod val="50000"/>
                  </a:schemeClr>
                </a:solidFill>
                <a:latin typeface="Qlassik Medium" pitchFamily="82" charset="0"/>
              </a:defRPr>
            </a:lvl1pPr>
          </a:lstStyle>
          <a:p>
            <a:pPr lvl="0"/>
            <a:r>
              <a:rPr lang="en-US" dirty="0" smtClean="0"/>
              <a:t>email</a:t>
            </a:r>
            <a:endParaRPr lang="pt-BR" dirty="0"/>
          </a:p>
        </p:txBody>
      </p:sp>
      <p:sp>
        <p:nvSpPr>
          <p:cNvPr id="32" name="Text Placeholder 8"/>
          <p:cNvSpPr>
            <a:spLocks noGrp="1"/>
          </p:cNvSpPr>
          <p:nvPr>
            <p:ph type="body" sz="quarter" idx="22" hasCustomPrompt="1"/>
          </p:nvPr>
        </p:nvSpPr>
        <p:spPr>
          <a:xfrm>
            <a:off x="6057909" y="2928934"/>
            <a:ext cx="2571768" cy="285752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2000">
                <a:solidFill>
                  <a:schemeClr val="accent4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 smtClean="0"/>
              <a:t>Nome</a:t>
            </a:r>
            <a:endParaRPr lang="pt-BR" dirty="0"/>
          </a:p>
        </p:txBody>
      </p:sp>
      <p:sp>
        <p:nvSpPr>
          <p:cNvPr id="33" name="Text Placeholder 11"/>
          <p:cNvSpPr>
            <a:spLocks noGrp="1"/>
          </p:cNvSpPr>
          <p:nvPr>
            <p:ph type="body" sz="quarter" idx="23" hasCustomPrompt="1"/>
          </p:nvPr>
        </p:nvSpPr>
        <p:spPr>
          <a:xfrm>
            <a:off x="6200786" y="3214685"/>
            <a:ext cx="2443180" cy="285751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1600">
                <a:solidFill>
                  <a:schemeClr val="accent2">
                    <a:lumMod val="50000"/>
                  </a:schemeClr>
                </a:solidFill>
                <a:latin typeface="Qlassik Medium" pitchFamily="82" charset="0"/>
              </a:defRPr>
            </a:lvl1pPr>
          </a:lstStyle>
          <a:p>
            <a:pPr lvl="0"/>
            <a:r>
              <a:rPr lang="en-US" dirty="0" smtClean="0"/>
              <a:t>email</a:t>
            </a:r>
            <a:endParaRPr lang="pt-BR" dirty="0"/>
          </a:p>
        </p:txBody>
      </p:sp>
      <p:sp>
        <p:nvSpPr>
          <p:cNvPr id="34" name="Text Placeholder 8"/>
          <p:cNvSpPr>
            <a:spLocks noGrp="1"/>
          </p:cNvSpPr>
          <p:nvPr>
            <p:ph type="body" sz="quarter" idx="24" hasCustomPrompt="1"/>
          </p:nvPr>
        </p:nvSpPr>
        <p:spPr>
          <a:xfrm>
            <a:off x="6057909" y="3714752"/>
            <a:ext cx="2571768" cy="285752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2000">
                <a:solidFill>
                  <a:schemeClr val="accent4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 smtClean="0"/>
              <a:t>Nome</a:t>
            </a:r>
            <a:endParaRPr lang="pt-BR" dirty="0"/>
          </a:p>
        </p:txBody>
      </p:sp>
      <p:sp>
        <p:nvSpPr>
          <p:cNvPr id="35" name="Text Placeholder 11"/>
          <p:cNvSpPr>
            <a:spLocks noGrp="1"/>
          </p:cNvSpPr>
          <p:nvPr>
            <p:ph type="body" sz="quarter" idx="25" hasCustomPrompt="1"/>
          </p:nvPr>
        </p:nvSpPr>
        <p:spPr>
          <a:xfrm>
            <a:off x="6200786" y="4000505"/>
            <a:ext cx="2443180" cy="285751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1600">
                <a:solidFill>
                  <a:schemeClr val="accent2">
                    <a:lumMod val="50000"/>
                  </a:schemeClr>
                </a:solidFill>
                <a:latin typeface="Qlassik Medium" pitchFamily="82" charset="0"/>
              </a:defRPr>
            </a:lvl1pPr>
          </a:lstStyle>
          <a:p>
            <a:pPr lvl="0"/>
            <a:r>
              <a:rPr lang="en-US" dirty="0" smtClean="0"/>
              <a:t>email</a:t>
            </a:r>
            <a:endParaRPr lang="pt-BR" dirty="0"/>
          </a:p>
        </p:txBody>
      </p:sp>
      <p:sp>
        <p:nvSpPr>
          <p:cNvPr id="36" name="Text Placeholder 8"/>
          <p:cNvSpPr>
            <a:spLocks noGrp="1"/>
          </p:cNvSpPr>
          <p:nvPr>
            <p:ph type="body" sz="quarter" idx="26" hasCustomPrompt="1"/>
          </p:nvPr>
        </p:nvSpPr>
        <p:spPr>
          <a:xfrm>
            <a:off x="357158" y="4429131"/>
            <a:ext cx="2571768" cy="285752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2000">
                <a:solidFill>
                  <a:schemeClr val="accent4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 smtClean="0"/>
              <a:t>Nome</a:t>
            </a:r>
            <a:endParaRPr lang="pt-BR" dirty="0"/>
          </a:p>
        </p:txBody>
      </p:sp>
      <p:sp>
        <p:nvSpPr>
          <p:cNvPr id="37" name="Text Placeholder 11"/>
          <p:cNvSpPr>
            <a:spLocks noGrp="1"/>
          </p:cNvSpPr>
          <p:nvPr>
            <p:ph type="body" sz="quarter" idx="27" hasCustomPrompt="1"/>
          </p:nvPr>
        </p:nvSpPr>
        <p:spPr>
          <a:xfrm>
            <a:off x="500035" y="4714884"/>
            <a:ext cx="2443180" cy="285751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1600">
                <a:solidFill>
                  <a:schemeClr val="accent2">
                    <a:lumMod val="50000"/>
                  </a:schemeClr>
                </a:solidFill>
                <a:latin typeface="Qlassik Medium" pitchFamily="82" charset="0"/>
              </a:defRPr>
            </a:lvl1pPr>
          </a:lstStyle>
          <a:p>
            <a:pPr lvl="0"/>
            <a:r>
              <a:rPr lang="en-US" dirty="0" smtClean="0"/>
              <a:t>email</a:t>
            </a:r>
            <a:endParaRPr lang="pt-BR" dirty="0"/>
          </a:p>
        </p:txBody>
      </p:sp>
      <p:sp>
        <p:nvSpPr>
          <p:cNvPr id="38" name="Text Placeholder 8"/>
          <p:cNvSpPr>
            <a:spLocks noGrp="1"/>
          </p:cNvSpPr>
          <p:nvPr>
            <p:ph type="body" sz="quarter" idx="28" hasCustomPrompt="1"/>
          </p:nvPr>
        </p:nvSpPr>
        <p:spPr>
          <a:xfrm>
            <a:off x="3200389" y="4429132"/>
            <a:ext cx="2571768" cy="285752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2000">
                <a:solidFill>
                  <a:schemeClr val="accent4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 smtClean="0"/>
              <a:t>Nome</a:t>
            </a:r>
            <a:endParaRPr lang="pt-BR" dirty="0"/>
          </a:p>
        </p:txBody>
      </p:sp>
      <p:sp>
        <p:nvSpPr>
          <p:cNvPr id="39" name="Text Placeholder 11"/>
          <p:cNvSpPr>
            <a:spLocks noGrp="1"/>
          </p:cNvSpPr>
          <p:nvPr>
            <p:ph type="body" sz="quarter" idx="29" hasCustomPrompt="1"/>
          </p:nvPr>
        </p:nvSpPr>
        <p:spPr>
          <a:xfrm>
            <a:off x="3343266" y="4714885"/>
            <a:ext cx="2443180" cy="285751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1600">
                <a:solidFill>
                  <a:schemeClr val="accent2">
                    <a:lumMod val="50000"/>
                  </a:schemeClr>
                </a:solidFill>
                <a:latin typeface="Qlassik Medium" pitchFamily="82" charset="0"/>
              </a:defRPr>
            </a:lvl1pPr>
          </a:lstStyle>
          <a:p>
            <a:pPr lvl="0"/>
            <a:r>
              <a:rPr lang="en-US" dirty="0" smtClean="0"/>
              <a:t>email</a:t>
            </a:r>
            <a:endParaRPr lang="pt-BR" dirty="0"/>
          </a:p>
        </p:txBody>
      </p:sp>
      <p:sp>
        <p:nvSpPr>
          <p:cNvPr id="40" name="Text Placeholder 8"/>
          <p:cNvSpPr>
            <a:spLocks noGrp="1"/>
          </p:cNvSpPr>
          <p:nvPr>
            <p:ph type="body" sz="quarter" idx="30" hasCustomPrompt="1"/>
          </p:nvPr>
        </p:nvSpPr>
        <p:spPr>
          <a:xfrm>
            <a:off x="6057909" y="4429130"/>
            <a:ext cx="2571768" cy="285752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2000">
                <a:solidFill>
                  <a:schemeClr val="accent4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 smtClean="0"/>
              <a:t>Nome</a:t>
            </a:r>
            <a:endParaRPr lang="pt-BR" dirty="0"/>
          </a:p>
        </p:txBody>
      </p:sp>
      <p:sp>
        <p:nvSpPr>
          <p:cNvPr id="41" name="Text Placeholder 11"/>
          <p:cNvSpPr>
            <a:spLocks noGrp="1"/>
          </p:cNvSpPr>
          <p:nvPr>
            <p:ph type="body" sz="quarter" idx="31" hasCustomPrompt="1"/>
          </p:nvPr>
        </p:nvSpPr>
        <p:spPr>
          <a:xfrm>
            <a:off x="6200786" y="4714883"/>
            <a:ext cx="2443180" cy="285751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1600">
                <a:solidFill>
                  <a:schemeClr val="accent2">
                    <a:lumMod val="50000"/>
                  </a:schemeClr>
                </a:solidFill>
                <a:latin typeface="Qlassik Medium" pitchFamily="82" charset="0"/>
              </a:defRPr>
            </a:lvl1pPr>
          </a:lstStyle>
          <a:p>
            <a:pPr lvl="0"/>
            <a:r>
              <a:rPr lang="en-US" dirty="0" smtClean="0"/>
              <a:t>email</a:t>
            </a:r>
            <a:endParaRPr lang="pt-BR" dirty="0"/>
          </a:p>
        </p:txBody>
      </p:sp>
    </p:spTree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marca_dagua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6500826" y="3703352"/>
            <a:ext cx="2928958" cy="35833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00174"/>
            <a:ext cx="7772400" cy="147002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pt-BR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255949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78B925-230C-4274-A989-6EC919350A0D}" type="slidenum">
              <a:rPr lang="pt-BR" smtClean="0"/>
              <a:pPr/>
              <a:t>‹#›</a:t>
            </a:fld>
            <a:endParaRPr lang="pt-BR"/>
          </a:p>
        </p:txBody>
      </p:sp>
      <p:pic>
        <p:nvPicPr>
          <p:cNvPr id="8" name="Picture 7" descr="logotipo_horizontal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142844" y="5572140"/>
            <a:ext cx="3375416" cy="115728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ulo - ing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marca_dagua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6500826" y="3703352"/>
            <a:ext cx="2928958" cy="35833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00174"/>
            <a:ext cx="7772400" cy="147002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pt-BR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255949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78B925-230C-4274-A989-6EC919350A0D}" type="slidenum">
              <a:rPr lang="pt-BR" smtClean="0"/>
              <a:pPr/>
              <a:t>‹#›</a:t>
            </a:fld>
            <a:endParaRPr lang="pt-BR"/>
          </a:p>
        </p:txBody>
      </p:sp>
      <p:pic>
        <p:nvPicPr>
          <p:cNvPr id="8" name="Picture 7" descr="logotipo_horizontal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142845" y="5572140"/>
            <a:ext cx="3375414" cy="115728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.png"/><Relationship Id="rId5" Type="http://schemas.openxmlformats.org/officeDocument/2006/relationships/image" Target="../media/image1.jpeg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19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2.xml"/><Relationship Id="rId10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kg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2" y="0"/>
            <a:ext cx="9144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71604" y="500050"/>
            <a:ext cx="7043758" cy="12144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estilo do título mestre</a:t>
            </a:r>
            <a:endParaRPr lang="pt-BR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000240"/>
            <a:ext cx="8229600" cy="41259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505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78B925-230C-4274-A989-6EC919350A0D}" type="slidenum">
              <a:rPr lang="pt-BR" smtClean="0"/>
              <a:pPr/>
              <a:t>‹#›</a:t>
            </a:fld>
            <a:endParaRPr lang="pt-BR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</p:sldLayoutIdLst>
  <p:transition>
    <p:fade/>
  </p:transition>
  <p:txStyles>
    <p:titleStyle>
      <a:lvl1pPr algn="l" defTabSz="914400" rtl="0" eaLnBrk="1" latinLnBrk="0" hangingPunct="1">
        <a:spcBef>
          <a:spcPct val="0"/>
        </a:spcBef>
        <a:buNone/>
        <a:defRPr lang="pt-BR" sz="4000" kern="1200" dirty="0">
          <a:solidFill>
            <a:srgbClr val="808285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Tx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SzPct val="45000"/>
        <a:buFont typeface="Courier New" pitchFamily="49" charset="0"/>
        <a:buChar char="o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SzPct val="7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SzPct val="40000"/>
        <a:buFont typeface="Courier New" pitchFamily="49" charset="0"/>
        <a:buChar char="o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kg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2" y="0"/>
            <a:ext cx="9144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50121" y="500050"/>
            <a:ext cx="7043758" cy="12144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505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78B925-230C-4274-A989-6EC919350A0D}" type="slidenum">
              <a:rPr lang="pt-BR" smtClean="0"/>
              <a:pPr/>
              <a:t>‹#›</a:t>
            </a:fld>
            <a:endParaRPr lang="pt-BR" dirty="0"/>
          </a:p>
        </p:txBody>
      </p:sp>
      <p:pic>
        <p:nvPicPr>
          <p:cNvPr id="9" name="Picture 8" descr="logotipo_horizontal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2844" y="5572140"/>
            <a:ext cx="3375416" cy="1157285"/>
          </a:xfrm>
          <a:prstGeom prst="rect">
            <a:avLst/>
          </a:prstGeom>
        </p:spPr>
      </p:pic>
      <p:pic>
        <p:nvPicPr>
          <p:cNvPr id="10" name="Picture 9" descr="selo_cati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929587" y="5451338"/>
            <a:ext cx="1000132" cy="123046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729" r:id="rId2"/>
    <p:sldLayoutId id="2147483730" r:id="rId3"/>
  </p:sldLayoutIdLst>
  <p:transition>
    <p:fade/>
  </p:transition>
  <p:txStyles>
    <p:titleStyle>
      <a:lvl1pPr algn="ctr" defTabSz="914400" rtl="0" eaLnBrk="1" latinLnBrk="0" hangingPunct="1">
        <a:spcBef>
          <a:spcPct val="0"/>
        </a:spcBef>
        <a:buNone/>
        <a:defRPr lang="pt-BR" sz="4000" kern="1200" dirty="0">
          <a:solidFill>
            <a:srgbClr val="808285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Tx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SzPct val="45000"/>
        <a:buFont typeface="Courier New" pitchFamily="49" charset="0"/>
        <a:buChar char="o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SzPct val="7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SzPct val="40000"/>
        <a:buFont typeface="Courier New" pitchFamily="49" charset="0"/>
        <a:buChar char="o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kg.jpg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32" y="0"/>
            <a:ext cx="9144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71604" y="500050"/>
            <a:ext cx="7043758" cy="12144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pt-BR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000240"/>
            <a:ext cx="8229600" cy="41259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505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78B925-230C-4274-A989-6EC919350A0D}" type="slidenum">
              <a:rPr lang="pt-BR" smtClean="0"/>
              <a:pPr/>
              <a:t>‹#›</a:t>
            </a:fld>
            <a:endParaRPr lang="pt-BR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714" r:id="rId2"/>
    <p:sldLayoutId id="2147483699" r:id="rId3"/>
    <p:sldLayoutId id="2147483698" r:id="rId4"/>
    <p:sldLayoutId id="2147483700" r:id="rId5"/>
    <p:sldLayoutId id="2147483701" r:id="rId6"/>
    <p:sldLayoutId id="2147483702" r:id="rId7"/>
    <p:sldLayoutId id="2147483709" r:id="rId8"/>
    <p:sldLayoutId id="2147483704" r:id="rId9"/>
    <p:sldLayoutId id="2147483705" r:id="rId10"/>
    <p:sldLayoutId id="2147483706" r:id="rId11"/>
    <p:sldLayoutId id="2147483707" r:id="rId12"/>
  </p:sldLayoutIdLst>
  <p:transition>
    <p:fade/>
  </p:transition>
  <p:txStyles>
    <p:titleStyle>
      <a:lvl1pPr algn="l" defTabSz="914400" rtl="0" eaLnBrk="1" latinLnBrk="0" hangingPunct="1">
        <a:spcBef>
          <a:spcPct val="0"/>
        </a:spcBef>
        <a:buNone/>
        <a:defRPr lang="pt-BR" sz="4000" kern="1200" dirty="0">
          <a:solidFill>
            <a:srgbClr val="808285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Tx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SzPct val="45000"/>
        <a:buFont typeface="Courier New" pitchFamily="49" charset="0"/>
        <a:buChar char="o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SzPct val="7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SzPct val="40000"/>
        <a:buFont typeface="Courier New" pitchFamily="49" charset="0"/>
        <a:buChar char="o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1.png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3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4.JP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1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1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0.JP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7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7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7.png"/><Relationship Id="rId4" Type="http://schemas.openxmlformats.org/officeDocument/2006/relationships/image" Target="../media/image59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7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7.png"/><Relationship Id="rId4" Type="http://schemas.openxmlformats.org/officeDocument/2006/relationships/image" Target="../media/image59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7.png"/><Relationship Id="rId5" Type="http://schemas.openxmlformats.org/officeDocument/2006/relationships/image" Target="../media/image59.png"/><Relationship Id="rId4" Type="http://schemas.openxmlformats.org/officeDocument/2006/relationships/image" Target="../media/image60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1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1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1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1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G"/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1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1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11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G"/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1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1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1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G"/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81.jpeg"/><Relationship Id="rId4" Type="http://schemas.openxmlformats.org/officeDocument/2006/relationships/image" Target="../media/image80.jpe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G"/><Relationship Id="rId2" Type="http://schemas.openxmlformats.org/officeDocument/2006/relationships/image" Target="../media/image82.JP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Configurando o </a:t>
            </a:r>
            <a:r>
              <a:rPr lang="pt-BR" dirty="0" err="1" smtClean="0"/>
              <a:t>Git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/>
              <a:t>git</a:t>
            </a:r>
            <a:r>
              <a:rPr lang="en-US" dirty="0"/>
              <a:t> </a:t>
            </a:r>
            <a:r>
              <a:rPr lang="en-US" dirty="0" err="1" smtClean="0"/>
              <a:t>config</a:t>
            </a:r>
            <a:r>
              <a:rPr lang="en-US" dirty="0" smtClean="0"/>
              <a:t> </a:t>
            </a:r>
            <a:r>
              <a:rPr lang="pt-BR" dirty="0"/>
              <a:t>--</a:t>
            </a:r>
            <a:r>
              <a:rPr lang="pt-BR" dirty="0" smtClean="0"/>
              <a:t>global </a:t>
            </a:r>
            <a:r>
              <a:rPr lang="en-US" dirty="0" smtClean="0"/>
              <a:t>user.name “Nome </a:t>
            </a:r>
            <a:r>
              <a:rPr lang="en-US" dirty="0" err="1" smtClean="0"/>
              <a:t>Sobrenome</a:t>
            </a:r>
            <a:r>
              <a:rPr lang="en-US" dirty="0" smtClean="0"/>
              <a:t>"</a:t>
            </a: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/>
              <a:t>git</a:t>
            </a:r>
            <a:r>
              <a:rPr lang="en-US" dirty="0"/>
              <a:t> </a:t>
            </a:r>
            <a:r>
              <a:rPr lang="en-US" dirty="0" err="1" smtClean="0"/>
              <a:t>config</a:t>
            </a:r>
            <a:r>
              <a:rPr lang="en-US" dirty="0" smtClean="0"/>
              <a:t> </a:t>
            </a:r>
            <a:r>
              <a:rPr lang="pt-BR" dirty="0"/>
              <a:t>--</a:t>
            </a:r>
            <a:r>
              <a:rPr lang="pt-BR" dirty="0" smtClean="0"/>
              <a:t>global </a:t>
            </a:r>
            <a:r>
              <a:rPr lang="en-US" dirty="0" err="1" smtClean="0"/>
              <a:t>user.email</a:t>
            </a:r>
            <a:r>
              <a:rPr lang="en-US" dirty="0" smtClean="0"/>
              <a:t> email@gmail.com</a:t>
            </a: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/>
              <a:t>git</a:t>
            </a:r>
            <a:r>
              <a:rPr lang="en-US" dirty="0"/>
              <a:t> </a:t>
            </a:r>
            <a:r>
              <a:rPr lang="en-US" dirty="0" err="1" smtClean="0"/>
              <a:t>config</a:t>
            </a:r>
            <a:r>
              <a:rPr lang="en-US" dirty="0" smtClean="0"/>
              <a:t> </a:t>
            </a:r>
            <a:r>
              <a:rPr lang="pt-BR" dirty="0"/>
              <a:t>--</a:t>
            </a:r>
            <a:r>
              <a:rPr lang="pt-BR" dirty="0" smtClean="0"/>
              <a:t>global </a:t>
            </a:r>
            <a:r>
              <a:rPr lang="en-US" dirty="0" err="1" smtClean="0"/>
              <a:t>core.editor</a:t>
            </a:r>
            <a:r>
              <a:rPr lang="en-US" dirty="0" smtClean="0"/>
              <a:t> “notepad"</a:t>
            </a: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 err="1"/>
              <a:t>config</a:t>
            </a:r>
            <a:r>
              <a:rPr lang="en-US" dirty="0"/>
              <a:t> </a:t>
            </a:r>
            <a:r>
              <a:rPr lang="en-US" dirty="0" smtClean="0"/>
              <a:t>--list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 err="1" smtClean="0"/>
              <a:t>git</a:t>
            </a:r>
            <a:r>
              <a:rPr lang="pt-BR" dirty="0" smtClean="0"/>
              <a:t> help comando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2819586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Criando um Repositório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 err="1" smtClean="0"/>
              <a:t>git</a:t>
            </a:r>
            <a:r>
              <a:rPr lang="pt-BR" dirty="0" smtClean="0"/>
              <a:t> </a:t>
            </a:r>
            <a:r>
              <a:rPr lang="pt-BR" dirty="0" err="1" smtClean="0"/>
              <a:t>init</a:t>
            </a:r>
            <a:endParaRPr lang="pt-BR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 err="1" smtClean="0"/>
              <a:t>git</a:t>
            </a:r>
            <a:r>
              <a:rPr lang="pt-BR" dirty="0"/>
              <a:t> clone https://</a:t>
            </a:r>
            <a:r>
              <a:rPr lang="pt-BR" dirty="0" smtClean="0"/>
              <a:t>github.com/user/Project.git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912390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Comandos Básicos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184" y="3645024"/>
            <a:ext cx="2592288" cy="259228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5818" y="3645024"/>
            <a:ext cx="2592288" cy="259228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452" y="3645024"/>
            <a:ext cx="2592288" cy="259228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4077072"/>
            <a:ext cx="1000000" cy="119047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11560" y="2276872"/>
            <a:ext cx="4758097" cy="5539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3000" dirty="0" err="1" smtClean="0"/>
              <a:t>Crie</a:t>
            </a:r>
            <a:r>
              <a:rPr lang="en-US" sz="3000" dirty="0" smtClean="0"/>
              <a:t> um </a:t>
            </a:r>
            <a:r>
              <a:rPr lang="en-US" sz="3000" dirty="0" err="1" smtClean="0"/>
              <a:t>arquivo</a:t>
            </a:r>
            <a:r>
              <a:rPr lang="en-US" sz="3000" dirty="0" smtClean="0"/>
              <a:t> </a:t>
            </a:r>
            <a:r>
              <a:rPr lang="en-US" sz="3000" dirty="0" err="1" smtClean="0"/>
              <a:t>qualquer</a:t>
            </a:r>
            <a:r>
              <a:rPr lang="en-US" sz="3000" dirty="0" smtClean="0"/>
              <a:t> .txt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11560" y="2276872"/>
            <a:ext cx="1600375" cy="5539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pt-BR" sz="3000" dirty="0" err="1" smtClean="0"/>
              <a:t>git</a:t>
            </a:r>
            <a:r>
              <a:rPr lang="pt-BR" sz="3000" dirty="0" smtClean="0"/>
              <a:t> status</a:t>
            </a:r>
            <a:endParaRPr lang="en-US" sz="3000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611559" y="2276872"/>
            <a:ext cx="2400914" cy="5539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pt-BR" sz="3000" dirty="0" err="1" smtClean="0"/>
              <a:t>git</a:t>
            </a:r>
            <a:r>
              <a:rPr lang="pt-BR" sz="3000" dirty="0" smtClean="0"/>
              <a:t> </a:t>
            </a:r>
            <a:r>
              <a:rPr lang="pt-BR" sz="3000" dirty="0" err="1" smtClean="0"/>
              <a:t>add</a:t>
            </a:r>
            <a:r>
              <a:rPr lang="pt-BR" sz="3000" dirty="0" smtClean="0"/>
              <a:t> File.txt</a:t>
            </a:r>
            <a:endParaRPr lang="en-US" sz="3000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611558" y="2276872"/>
            <a:ext cx="3333285" cy="5539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3000" dirty="0" err="1" smtClean="0"/>
              <a:t>Crie</a:t>
            </a:r>
            <a:r>
              <a:rPr lang="en-US" sz="3000" dirty="0" smtClean="0"/>
              <a:t> um </a:t>
            </a:r>
            <a:r>
              <a:rPr lang="en-US" sz="3000" dirty="0" err="1" smtClean="0"/>
              <a:t>diretório</a:t>
            </a:r>
            <a:r>
              <a:rPr lang="en-US" sz="3000" dirty="0" smtClean="0"/>
              <a:t> </a:t>
            </a:r>
            <a:r>
              <a:rPr lang="en-US" sz="3000" dirty="0" err="1" smtClean="0"/>
              <a:t>git</a:t>
            </a:r>
            <a:endParaRPr lang="en-US" sz="3000" dirty="0" smtClean="0"/>
          </a:p>
        </p:txBody>
      </p:sp>
    </p:spTree>
    <p:extLst>
      <p:ext uri="{BB962C8B-B14F-4D97-AF65-F5344CB8AC3E}">
        <p14:creationId xmlns:p14="http://schemas.microsoft.com/office/powerpoint/2010/main" val="183809569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 animBg="1"/>
      <p:bldP spid="9" grpId="1" animBg="1"/>
      <p:bldP spid="11" grpId="0" animBg="1"/>
      <p:bldP spid="1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452" y="3645024"/>
            <a:ext cx="2592288" cy="259228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4075906"/>
            <a:ext cx="1000000" cy="11904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Comandos Básicos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184" y="3645024"/>
            <a:ext cx="2592288" cy="259228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5818" y="3645024"/>
            <a:ext cx="2592288" cy="259228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11559" y="2276872"/>
            <a:ext cx="2400914" cy="5539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pt-BR" sz="3000" dirty="0" err="1" smtClean="0"/>
              <a:t>git</a:t>
            </a:r>
            <a:r>
              <a:rPr lang="pt-BR" sz="3000" dirty="0" smtClean="0"/>
              <a:t> </a:t>
            </a:r>
            <a:r>
              <a:rPr lang="pt-BR" sz="3000" dirty="0" err="1" smtClean="0"/>
              <a:t>add</a:t>
            </a:r>
            <a:r>
              <a:rPr lang="pt-BR" sz="3000" dirty="0" smtClean="0"/>
              <a:t> File.txt</a:t>
            </a:r>
            <a:endParaRPr lang="en-US" sz="3000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609302" y="2276872"/>
            <a:ext cx="1600375" cy="5539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pt-BR" sz="3000" dirty="0" err="1" smtClean="0"/>
              <a:t>git</a:t>
            </a:r>
            <a:r>
              <a:rPr lang="pt-BR" sz="3000" dirty="0" smtClean="0"/>
              <a:t> status</a:t>
            </a:r>
            <a:endParaRPr lang="en-US" sz="3000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4073450"/>
            <a:ext cx="1000000" cy="11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89090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1.11022E-16 L 0.33108 -0.0027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545" y="-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5818" y="3645024"/>
            <a:ext cx="2592288" cy="259228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64" y="4038724"/>
            <a:ext cx="1000000" cy="11904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Comandos Básicos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184" y="3645024"/>
            <a:ext cx="2592288" cy="2592288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452" y="3645024"/>
            <a:ext cx="2592288" cy="259228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0766" y="4038724"/>
            <a:ext cx="1000000" cy="119047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09302" y="2276872"/>
            <a:ext cx="5409494" cy="5539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pt-BR" sz="3000" dirty="0" err="1" smtClean="0"/>
              <a:t>git</a:t>
            </a:r>
            <a:r>
              <a:rPr lang="pt-BR" sz="3000" dirty="0" smtClean="0"/>
              <a:t> </a:t>
            </a:r>
            <a:r>
              <a:rPr lang="pt-BR" sz="3000" dirty="0" err="1" smtClean="0"/>
              <a:t>commit</a:t>
            </a:r>
            <a:r>
              <a:rPr lang="pt-BR" sz="3000" dirty="0" smtClean="0"/>
              <a:t> –m “Adicionei File.txt”</a:t>
            </a:r>
            <a:endParaRPr lang="en-US" sz="3000" dirty="0" smtClean="0"/>
          </a:p>
        </p:txBody>
      </p:sp>
      <p:sp>
        <p:nvSpPr>
          <p:cNvPr id="13" name="TextBox 12"/>
          <p:cNvSpPr txBox="1"/>
          <p:nvPr/>
        </p:nvSpPr>
        <p:spPr>
          <a:xfrm>
            <a:off x="609302" y="2276872"/>
            <a:ext cx="1600375" cy="5539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pt-BR" sz="3000" dirty="0" err="1" smtClean="0"/>
              <a:t>git</a:t>
            </a:r>
            <a:r>
              <a:rPr lang="pt-BR" sz="3000" dirty="0" smtClean="0"/>
              <a:t> status</a:t>
            </a:r>
            <a:endParaRPr lang="en-US" sz="3000" dirty="0" smtClean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4077072"/>
            <a:ext cx="1000000" cy="11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53980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4.44444E-6 L 0.32327 0.0027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163" y="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Comandos Básicos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184" y="3645024"/>
            <a:ext cx="2592288" cy="259228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5818" y="3645024"/>
            <a:ext cx="2592288" cy="259228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452" y="3645024"/>
            <a:ext cx="2592288" cy="259228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8304" y="4038724"/>
            <a:ext cx="1000000" cy="119047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09302" y="2276872"/>
            <a:ext cx="3671133" cy="5539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pt-BR" sz="3000" dirty="0" smtClean="0"/>
              <a:t>Edite o arquivo File.txt</a:t>
            </a:r>
            <a:endParaRPr lang="en-US" sz="3000" dirty="0" smtClean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4038724"/>
            <a:ext cx="1000000" cy="1190476"/>
          </a:xfrm>
          <a:prstGeom prst="rect">
            <a:avLst/>
          </a:prstGeom>
        </p:spPr>
      </p:pic>
      <p:sp>
        <p:nvSpPr>
          <p:cNvPr id="10" name="5-Point Star 9"/>
          <p:cNvSpPr/>
          <p:nvPr/>
        </p:nvSpPr>
        <p:spPr>
          <a:xfrm>
            <a:off x="524646" y="4221088"/>
            <a:ext cx="216024" cy="216024"/>
          </a:xfrm>
          <a:prstGeom prst="star5">
            <a:avLst/>
          </a:prstGeom>
          <a:solidFill>
            <a:schemeClr val="bg1"/>
          </a:solidFill>
          <a:ln w="28575">
            <a:solidFill>
              <a:srgbClr val="B329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64" y="4038724"/>
            <a:ext cx="1000000" cy="119047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09302" y="2276872"/>
            <a:ext cx="1600375" cy="5539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pt-BR" sz="3000" dirty="0" err="1" smtClean="0"/>
              <a:t>git</a:t>
            </a:r>
            <a:r>
              <a:rPr lang="pt-BR" sz="3000" dirty="0" smtClean="0"/>
              <a:t> status</a:t>
            </a:r>
            <a:endParaRPr lang="en-US" sz="3000" dirty="0" smtClean="0"/>
          </a:p>
        </p:txBody>
      </p:sp>
    </p:spTree>
    <p:extLst>
      <p:ext uri="{BB962C8B-B14F-4D97-AF65-F5344CB8AC3E}">
        <p14:creationId xmlns:p14="http://schemas.microsoft.com/office/powerpoint/2010/main" val="86824733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0" grpId="0" animBg="1"/>
      <p:bldP spid="1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5818" y="3645024"/>
            <a:ext cx="2592288" cy="259228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64" y="4038724"/>
            <a:ext cx="1000000" cy="119047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452" y="3645024"/>
            <a:ext cx="2592288" cy="259228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4038724"/>
            <a:ext cx="1000000" cy="1190476"/>
          </a:xfrm>
          <a:prstGeom prst="rect">
            <a:avLst/>
          </a:prstGeom>
        </p:spPr>
      </p:pic>
      <p:sp>
        <p:nvSpPr>
          <p:cNvPr id="10" name="5-Point Star 9"/>
          <p:cNvSpPr/>
          <p:nvPr/>
        </p:nvSpPr>
        <p:spPr>
          <a:xfrm>
            <a:off x="524646" y="4221088"/>
            <a:ext cx="216024" cy="216024"/>
          </a:xfrm>
          <a:prstGeom prst="star5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5-Point Star 11"/>
          <p:cNvSpPr/>
          <p:nvPr/>
        </p:nvSpPr>
        <p:spPr>
          <a:xfrm>
            <a:off x="524646" y="4221088"/>
            <a:ext cx="216024" cy="216024"/>
          </a:xfrm>
          <a:prstGeom prst="star5">
            <a:avLst/>
          </a:prstGeom>
          <a:solidFill>
            <a:schemeClr val="bg1"/>
          </a:solidFill>
          <a:ln w="28575">
            <a:solidFill>
              <a:srgbClr val="B3290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Comandos Básicos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184" y="3645024"/>
            <a:ext cx="2592288" cy="2592288"/>
          </a:xfr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8304" y="4038724"/>
            <a:ext cx="1000000" cy="119047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09302" y="2276872"/>
            <a:ext cx="1535998" cy="5539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pt-BR" sz="3000" dirty="0" err="1" smtClean="0"/>
              <a:t>git</a:t>
            </a:r>
            <a:r>
              <a:rPr lang="pt-BR" sz="3000" dirty="0" smtClean="0"/>
              <a:t> </a:t>
            </a:r>
            <a:r>
              <a:rPr lang="pt-BR" sz="3000" dirty="0" err="1" smtClean="0"/>
              <a:t>add</a:t>
            </a:r>
            <a:r>
              <a:rPr lang="pt-BR" sz="3000" dirty="0" smtClean="0"/>
              <a:t> *</a:t>
            </a:r>
            <a:endParaRPr lang="en-US" sz="3000" dirty="0" smtClean="0"/>
          </a:p>
        </p:txBody>
      </p:sp>
      <p:sp>
        <p:nvSpPr>
          <p:cNvPr id="16" name="TextBox 15"/>
          <p:cNvSpPr txBox="1"/>
          <p:nvPr/>
        </p:nvSpPr>
        <p:spPr>
          <a:xfrm>
            <a:off x="609302" y="2276872"/>
            <a:ext cx="1600375" cy="5539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pt-BR" sz="3000" dirty="0" err="1" smtClean="0"/>
              <a:t>git</a:t>
            </a:r>
            <a:r>
              <a:rPr lang="pt-BR" sz="3000" dirty="0" smtClean="0"/>
              <a:t> status</a:t>
            </a:r>
            <a:endParaRPr lang="en-US" sz="3000" dirty="0" smtClean="0"/>
          </a:p>
        </p:txBody>
      </p:sp>
    </p:spTree>
    <p:extLst>
      <p:ext uri="{BB962C8B-B14F-4D97-AF65-F5344CB8AC3E}">
        <p14:creationId xmlns:p14="http://schemas.microsoft.com/office/powerpoint/2010/main" val="237006461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1.11022E-16 L 0.33646 -0.0053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23" y="-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5" grpId="0" animBg="1"/>
      <p:bldP spid="1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609302" y="2276872"/>
            <a:ext cx="3969548" cy="5539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pt-BR" sz="3000" dirty="0" smtClean="0"/>
              <a:t>Edite novamente File.txt</a:t>
            </a:r>
            <a:endParaRPr lang="en-US" sz="3000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Comandos Básicos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184" y="3645024"/>
            <a:ext cx="2592288" cy="259228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5818" y="3645024"/>
            <a:ext cx="2592288" cy="259228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452" y="3645024"/>
            <a:ext cx="2592288" cy="259228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8304" y="4038724"/>
            <a:ext cx="1000000" cy="119047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4038724"/>
            <a:ext cx="1000000" cy="1190476"/>
          </a:xfrm>
          <a:prstGeom prst="rect">
            <a:avLst/>
          </a:prstGeom>
        </p:spPr>
      </p:pic>
      <p:sp>
        <p:nvSpPr>
          <p:cNvPr id="10" name="5-Point Star 9"/>
          <p:cNvSpPr/>
          <p:nvPr/>
        </p:nvSpPr>
        <p:spPr>
          <a:xfrm>
            <a:off x="524646" y="4221088"/>
            <a:ext cx="216024" cy="216024"/>
          </a:xfrm>
          <a:prstGeom prst="star5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64" y="4038724"/>
            <a:ext cx="1000000" cy="1190476"/>
          </a:xfrm>
          <a:prstGeom prst="rect">
            <a:avLst/>
          </a:prstGeom>
        </p:spPr>
      </p:pic>
      <p:sp>
        <p:nvSpPr>
          <p:cNvPr id="12" name="5-Point Star 11"/>
          <p:cNvSpPr/>
          <p:nvPr/>
        </p:nvSpPr>
        <p:spPr>
          <a:xfrm>
            <a:off x="3629560" y="4221088"/>
            <a:ext cx="216024" cy="216024"/>
          </a:xfrm>
          <a:prstGeom prst="star5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7-Point Star 2"/>
          <p:cNvSpPr/>
          <p:nvPr/>
        </p:nvSpPr>
        <p:spPr>
          <a:xfrm>
            <a:off x="512150" y="4231948"/>
            <a:ext cx="194303" cy="194303"/>
          </a:xfrm>
          <a:prstGeom prst="star7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609301" y="2276872"/>
            <a:ext cx="1600375" cy="5539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pt-BR" sz="3000" dirty="0" err="1" smtClean="0"/>
              <a:t>git</a:t>
            </a:r>
            <a:r>
              <a:rPr lang="pt-BR" sz="3000" dirty="0" smtClean="0"/>
              <a:t> status</a:t>
            </a:r>
            <a:endParaRPr lang="en-US" sz="3000" dirty="0" smtClean="0"/>
          </a:p>
        </p:txBody>
      </p:sp>
    </p:spTree>
    <p:extLst>
      <p:ext uri="{BB962C8B-B14F-4D97-AF65-F5344CB8AC3E}">
        <p14:creationId xmlns:p14="http://schemas.microsoft.com/office/powerpoint/2010/main" val="366784407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0" grpId="0" animBg="1"/>
      <p:bldP spid="3" grpId="0" animBg="1"/>
      <p:bldP spid="1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Comandos Básicos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184" y="3645024"/>
            <a:ext cx="2592288" cy="259228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5818" y="3645024"/>
            <a:ext cx="2592288" cy="259228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452" y="3645024"/>
            <a:ext cx="2592288" cy="259228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8304" y="4038724"/>
            <a:ext cx="1000000" cy="119047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4038724"/>
            <a:ext cx="1000000" cy="119047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64" y="4038724"/>
            <a:ext cx="1000000" cy="1190476"/>
          </a:xfrm>
          <a:prstGeom prst="rect">
            <a:avLst/>
          </a:prstGeom>
        </p:spPr>
      </p:pic>
      <p:sp>
        <p:nvSpPr>
          <p:cNvPr id="12" name="5-Point Star 11"/>
          <p:cNvSpPr/>
          <p:nvPr/>
        </p:nvSpPr>
        <p:spPr>
          <a:xfrm>
            <a:off x="3629560" y="4221088"/>
            <a:ext cx="216024" cy="216024"/>
          </a:xfrm>
          <a:prstGeom prst="star5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7-Point Star 2"/>
          <p:cNvSpPr/>
          <p:nvPr/>
        </p:nvSpPr>
        <p:spPr>
          <a:xfrm>
            <a:off x="512150" y="4231948"/>
            <a:ext cx="194303" cy="194303"/>
          </a:xfrm>
          <a:prstGeom prst="star7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7-Point Star 14"/>
          <p:cNvSpPr/>
          <p:nvPr/>
        </p:nvSpPr>
        <p:spPr>
          <a:xfrm>
            <a:off x="519957" y="4238777"/>
            <a:ext cx="194303" cy="194303"/>
          </a:xfrm>
          <a:prstGeom prst="star7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609301" y="2276872"/>
            <a:ext cx="2049857" cy="5539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pt-BR" sz="3000" dirty="0" err="1" smtClean="0"/>
              <a:t>git</a:t>
            </a:r>
            <a:r>
              <a:rPr lang="pt-BR" sz="3000" dirty="0" smtClean="0"/>
              <a:t> </a:t>
            </a:r>
            <a:r>
              <a:rPr lang="pt-BR" sz="3000" dirty="0" err="1" smtClean="0"/>
              <a:t>add</a:t>
            </a:r>
            <a:r>
              <a:rPr lang="pt-BR" sz="3000" dirty="0" smtClean="0"/>
              <a:t> *.</a:t>
            </a:r>
            <a:r>
              <a:rPr lang="pt-BR" sz="3000" dirty="0" err="1" smtClean="0"/>
              <a:t>txt</a:t>
            </a:r>
            <a:endParaRPr lang="en-US" sz="3000" dirty="0" smtClean="0"/>
          </a:p>
        </p:txBody>
      </p:sp>
      <p:sp>
        <p:nvSpPr>
          <p:cNvPr id="18" name="TextBox 17"/>
          <p:cNvSpPr txBox="1"/>
          <p:nvPr/>
        </p:nvSpPr>
        <p:spPr>
          <a:xfrm>
            <a:off x="609300" y="2276871"/>
            <a:ext cx="4921027" cy="5539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pt-BR" sz="3000" dirty="0" err="1" smtClean="0"/>
              <a:t>git</a:t>
            </a:r>
            <a:r>
              <a:rPr lang="pt-BR" sz="3000" dirty="0" smtClean="0"/>
              <a:t> </a:t>
            </a:r>
            <a:r>
              <a:rPr lang="pt-BR" sz="3000" dirty="0" err="1" smtClean="0"/>
              <a:t>commit</a:t>
            </a:r>
            <a:r>
              <a:rPr lang="pt-BR" sz="3000" dirty="0" smtClean="0"/>
              <a:t> -m “Alterei File.txt”</a:t>
            </a:r>
            <a:endParaRPr lang="en-US" sz="3000" dirty="0" smtClean="0"/>
          </a:p>
        </p:txBody>
      </p:sp>
      <p:sp>
        <p:nvSpPr>
          <p:cNvPr id="19" name="7-Point Star 18"/>
          <p:cNvSpPr/>
          <p:nvPr/>
        </p:nvSpPr>
        <p:spPr>
          <a:xfrm>
            <a:off x="3635667" y="4238777"/>
            <a:ext cx="194303" cy="194303"/>
          </a:xfrm>
          <a:prstGeom prst="star7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42560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4.07407E-6 L 0.33906 1.11022E-1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944" y="2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1.11022E-16 L 0.32031 -0.00532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007" y="-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3" grpId="0" animBg="1"/>
      <p:bldP spid="17" grpId="0" animBg="1"/>
      <p:bldP spid="18" grpId="0" animBg="1"/>
      <p:bldP spid="19" grpId="0" animBg="1"/>
      <p:bldP spid="19" grpId="1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Comandos Básicos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184" y="3645024"/>
            <a:ext cx="2592288" cy="259228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5818" y="3645024"/>
            <a:ext cx="2592288" cy="259228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452" y="3645024"/>
            <a:ext cx="2592288" cy="259228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8304" y="4038724"/>
            <a:ext cx="1000000" cy="119047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4038724"/>
            <a:ext cx="1000000" cy="119047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64" y="4038724"/>
            <a:ext cx="1000000" cy="1190476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609300" y="2276871"/>
            <a:ext cx="4921027" cy="5539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pt-BR" sz="3000" dirty="0" err="1" smtClean="0"/>
              <a:t>git</a:t>
            </a:r>
            <a:r>
              <a:rPr lang="pt-BR" sz="3000" dirty="0" smtClean="0"/>
              <a:t> </a:t>
            </a:r>
            <a:r>
              <a:rPr lang="pt-BR" sz="3000" dirty="0" err="1" smtClean="0"/>
              <a:t>commit</a:t>
            </a:r>
            <a:r>
              <a:rPr lang="pt-BR" sz="3000" dirty="0" smtClean="0"/>
              <a:t> -m “Alterei File.txt”</a:t>
            </a:r>
            <a:endParaRPr lang="en-US" sz="3000" dirty="0" smtClean="0"/>
          </a:p>
        </p:txBody>
      </p:sp>
      <p:sp>
        <p:nvSpPr>
          <p:cNvPr id="16" name="TextBox 15"/>
          <p:cNvSpPr txBox="1"/>
          <p:nvPr/>
        </p:nvSpPr>
        <p:spPr>
          <a:xfrm>
            <a:off x="609300" y="2276871"/>
            <a:ext cx="1141659" cy="5539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pt-BR" sz="3000" dirty="0" err="1" smtClean="0"/>
              <a:t>git</a:t>
            </a:r>
            <a:r>
              <a:rPr lang="pt-BR" sz="3000" dirty="0"/>
              <a:t> </a:t>
            </a:r>
            <a:r>
              <a:rPr lang="pt-BR" sz="3000" dirty="0" smtClean="0"/>
              <a:t>log</a:t>
            </a:r>
            <a:endParaRPr lang="en-US" sz="3000" dirty="0" smtClean="0"/>
          </a:p>
        </p:txBody>
      </p:sp>
    </p:spTree>
    <p:extLst>
      <p:ext uri="{BB962C8B-B14F-4D97-AF65-F5344CB8AC3E}">
        <p14:creationId xmlns:p14="http://schemas.microsoft.com/office/powerpoint/2010/main" val="367858760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3568" y="2132856"/>
            <a:ext cx="7772400" cy="1470025"/>
          </a:xfrm>
        </p:spPr>
        <p:txBody>
          <a:bodyPr/>
          <a:lstStyle/>
          <a:p>
            <a:r>
              <a:rPr lang="pt-BR" dirty="0" smtClean="0"/>
              <a:t>Controle de Versão usando </a:t>
            </a:r>
            <a:r>
              <a:rPr lang="pt-BR" dirty="0" err="1" smtClean="0"/>
              <a:t>Git</a:t>
            </a:r>
            <a:endParaRPr lang="pt-BR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2376944" y="3602881"/>
            <a:ext cx="4385648" cy="648072"/>
          </a:xfrm>
        </p:spPr>
        <p:txBody>
          <a:bodyPr>
            <a:normAutofit/>
          </a:bodyPr>
          <a:lstStyle/>
          <a:p>
            <a:r>
              <a:rPr lang="pt-BR" sz="2500" dirty="0" smtClean="0"/>
              <a:t>Marcelo Augusto Cordeiro</a:t>
            </a:r>
          </a:p>
          <a:p>
            <a:endParaRPr lang="pt-BR" sz="500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2855256" y="4250953"/>
            <a:ext cx="3429024" cy="792088"/>
          </a:xfrm>
        </p:spPr>
        <p:txBody>
          <a:bodyPr/>
          <a:lstStyle/>
          <a:p>
            <a:r>
              <a:rPr lang="pt-BR" dirty="0" smtClean="0"/>
              <a:t>marcelo.augusto.cordeiro@gmail.com</a:t>
            </a:r>
          </a:p>
          <a:p>
            <a:endParaRPr lang="pt-BR" dirty="0"/>
          </a:p>
        </p:txBody>
      </p:sp>
    </p:spTree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Comandos Básicos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184" y="3645024"/>
            <a:ext cx="2592288" cy="259228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5818" y="3645024"/>
            <a:ext cx="2592288" cy="259228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452" y="3645024"/>
            <a:ext cx="2592288" cy="259228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8304" y="4038724"/>
            <a:ext cx="1000000" cy="119047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4038724"/>
            <a:ext cx="1000000" cy="119047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64" y="4038724"/>
            <a:ext cx="1000000" cy="1190476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609300" y="2276871"/>
            <a:ext cx="3903954" cy="5539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pt-BR" sz="3000" dirty="0" smtClean="0"/>
              <a:t>Delete o arquivo File.txt</a:t>
            </a:r>
            <a:endParaRPr lang="en-US" sz="3000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608008" y="2276871"/>
            <a:ext cx="1600375" cy="5539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pt-BR" sz="3000" dirty="0" err="1" smtClean="0"/>
              <a:t>git</a:t>
            </a:r>
            <a:r>
              <a:rPr lang="pt-BR" sz="3000" dirty="0" smtClean="0"/>
              <a:t> status</a:t>
            </a:r>
            <a:endParaRPr lang="en-US" sz="3000" dirty="0" smtClean="0"/>
          </a:p>
        </p:txBody>
      </p:sp>
    </p:spTree>
    <p:extLst>
      <p:ext uri="{BB962C8B-B14F-4D97-AF65-F5344CB8AC3E}">
        <p14:creationId xmlns:p14="http://schemas.microsoft.com/office/powerpoint/2010/main" val="84669789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Comandos Básicos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184" y="3645024"/>
            <a:ext cx="2592288" cy="259228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5818" y="3645024"/>
            <a:ext cx="2592288" cy="259228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452" y="3645024"/>
            <a:ext cx="2592288" cy="259228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8304" y="4038724"/>
            <a:ext cx="1000000" cy="119047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64" y="4038724"/>
            <a:ext cx="1000000" cy="119047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08008" y="2276871"/>
            <a:ext cx="2400914" cy="5539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pt-BR" sz="3000" dirty="0" err="1" smtClean="0"/>
              <a:t>git</a:t>
            </a:r>
            <a:r>
              <a:rPr lang="pt-BR" sz="3000" dirty="0" smtClean="0"/>
              <a:t> </a:t>
            </a:r>
            <a:r>
              <a:rPr lang="pt-BR" sz="3000" dirty="0" err="1" smtClean="0"/>
              <a:t>add</a:t>
            </a:r>
            <a:r>
              <a:rPr lang="pt-BR" sz="3000" dirty="0" smtClean="0"/>
              <a:t> File.txt</a:t>
            </a:r>
            <a:endParaRPr lang="en-US" sz="3000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360" y="4041775"/>
            <a:ext cx="1000000" cy="119047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03398" y="2276871"/>
            <a:ext cx="1600375" cy="5539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pt-BR" sz="3000" dirty="0" err="1" smtClean="0"/>
              <a:t>git</a:t>
            </a:r>
            <a:r>
              <a:rPr lang="pt-BR" sz="3000" dirty="0" smtClean="0"/>
              <a:t> status</a:t>
            </a:r>
            <a:endParaRPr lang="en-US" sz="3000" dirty="0" smtClean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360" y="4038724"/>
            <a:ext cx="1000000" cy="11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36222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2.59259E-6 L 0.34062 0.00231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031" y="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Comandos Básicos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184" y="3645024"/>
            <a:ext cx="2592288" cy="259228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5818" y="3645024"/>
            <a:ext cx="2592288" cy="259228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452" y="3645024"/>
            <a:ext cx="2592288" cy="259228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8304" y="4038724"/>
            <a:ext cx="1000000" cy="119047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08008" y="2276871"/>
            <a:ext cx="5026889" cy="5539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pt-BR" sz="3000" dirty="0" err="1" smtClean="0"/>
              <a:t>git</a:t>
            </a:r>
            <a:r>
              <a:rPr lang="pt-BR" sz="3000" dirty="0" smtClean="0"/>
              <a:t> </a:t>
            </a:r>
            <a:r>
              <a:rPr lang="pt-BR" sz="3000" dirty="0" err="1" smtClean="0"/>
              <a:t>commit</a:t>
            </a:r>
            <a:r>
              <a:rPr lang="pt-BR" sz="3000" dirty="0" smtClean="0"/>
              <a:t> -m “Deletei File.txt”</a:t>
            </a:r>
            <a:endParaRPr lang="en-US" sz="3000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360" y="4041775"/>
            <a:ext cx="1000000" cy="119047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64" y="4038724"/>
            <a:ext cx="1000000" cy="119047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64" y="4038724"/>
            <a:ext cx="1000000" cy="119047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08008" y="2276871"/>
            <a:ext cx="2255041" cy="5539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pt-BR" sz="3000" dirty="0" err="1" smtClean="0"/>
              <a:t>git</a:t>
            </a:r>
            <a:r>
              <a:rPr lang="pt-BR" sz="3000" dirty="0" smtClean="0"/>
              <a:t> </a:t>
            </a:r>
            <a:r>
              <a:rPr lang="pt-BR" sz="3000" dirty="0" err="1" smtClean="0"/>
              <a:t>rm</a:t>
            </a:r>
            <a:r>
              <a:rPr lang="pt-BR" sz="3000" dirty="0" smtClean="0"/>
              <a:t> File.txt</a:t>
            </a:r>
            <a:endParaRPr lang="en-US" sz="3000" dirty="0" smtClean="0"/>
          </a:p>
        </p:txBody>
      </p:sp>
    </p:spTree>
    <p:extLst>
      <p:ext uri="{BB962C8B-B14F-4D97-AF65-F5344CB8AC3E}">
        <p14:creationId xmlns:p14="http://schemas.microsoft.com/office/powerpoint/2010/main" val="258121044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4.44444E-6 L 0.32327 0.0027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163" y="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err="1" smtClean="0"/>
              <a:t>Git</a:t>
            </a:r>
            <a:r>
              <a:rPr lang="pt-BR" dirty="0" smtClean="0"/>
              <a:t> Ignore</a:t>
            </a:r>
            <a:endParaRPr lang="pt-BR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 smtClean="0"/>
              <a:t>Arquivo .</a:t>
            </a:r>
            <a:r>
              <a:rPr lang="pt-BR" dirty="0" err="1" smtClean="0"/>
              <a:t>gitignore</a:t>
            </a:r>
            <a:endParaRPr lang="pt-BR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/>
              <a:t>https://www.gitignore.io</a:t>
            </a:r>
            <a:r>
              <a:rPr lang="pt-BR" dirty="0" smtClean="0"/>
              <a:t>/</a:t>
            </a: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/>
              <a:t>https://</a:t>
            </a:r>
            <a:r>
              <a:rPr lang="pt-BR" dirty="0" smtClean="0"/>
              <a:t>github.com/</a:t>
            </a:r>
            <a:br>
              <a:rPr lang="pt-BR" dirty="0" smtClean="0"/>
            </a:br>
            <a:r>
              <a:rPr lang="pt-BR" dirty="0" err="1" smtClean="0"/>
              <a:t>github</a:t>
            </a:r>
            <a:r>
              <a:rPr lang="pt-BR" dirty="0" smtClean="0"/>
              <a:t>/</a:t>
            </a:r>
            <a:r>
              <a:rPr lang="pt-BR" dirty="0" err="1" smtClean="0"/>
              <a:t>gitignore</a:t>
            </a:r>
            <a:endParaRPr lang="pt-BR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3483" y="116632"/>
            <a:ext cx="3744415" cy="657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51827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Outros Comandos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 err="1" smtClean="0"/>
              <a:t>git</a:t>
            </a:r>
            <a:r>
              <a:rPr lang="pt-BR" dirty="0" smtClean="0"/>
              <a:t> </a:t>
            </a:r>
            <a:r>
              <a:rPr lang="pt-BR" dirty="0" err="1" smtClean="0"/>
              <a:t>commit</a:t>
            </a:r>
            <a:r>
              <a:rPr lang="pt-BR" dirty="0" smtClean="0"/>
              <a:t> -a -m “Também adiciona as mudanças”</a:t>
            </a:r>
          </a:p>
          <a:p>
            <a:pPr marL="0" indent="0"/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/>
              <a:t>g</a:t>
            </a:r>
            <a:r>
              <a:rPr lang="en-US" dirty="0" err="1" smtClean="0"/>
              <a:t>it</a:t>
            </a:r>
            <a:r>
              <a:rPr lang="en-US" dirty="0" smtClean="0"/>
              <a:t> commit --amend -m “Altera o </a:t>
            </a:r>
            <a:r>
              <a:rPr lang="en-US" dirty="0" err="1" smtClean="0"/>
              <a:t>último</a:t>
            </a:r>
            <a:r>
              <a:rPr lang="en-US" dirty="0" smtClean="0"/>
              <a:t> commit”</a:t>
            </a:r>
          </a:p>
          <a:p>
            <a:pPr marL="0" indent="0"/>
            <a:endParaRPr lang="pt-BR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 err="1" smtClean="0"/>
              <a:t>git</a:t>
            </a:r>
            <a:r>
              <a:rPr lang="pt-BR" dirty="0" smtClean="0"/>
              <a:t> </a:t>
            </a:r>
            <a:r>
              <a:rPr lang="pt-BR" dirty="0" err="1" smtClean="0"/>
              <a:t>diff</a:t>
            </a:r>
            <a:endParaRPr lang="pt-BR" dirty="0" smtClean="0"/>
          </a:p>
        </p:txBody>
      </p:sp>
    </p:spTree>
    <p:extLst>
      <p:ext uri="{BB962C8B-B14F-4D97-AF65-F5344CB8AC3E}">
        <p14:creationId xmlns:p14="http://schemas.microsoft.com/office/powerpoint/2010/main" val="1174224113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err="1" smtClean="0"/>
              <a:t>Aliases</a:t>
            </a:r>
            <a:endParaRPr lang="pt-BR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/>
              <a:t>git</a:t>
            </a:r>
            <a:r>
              <a:rPr lang="en-US" dirty="0"/>
              <a:t> </a:t>
            </a:r>
            <a:r>
              <a:rPr lang="en-US" dirty="0" err="1"/>
              <a:t>config</a:t>
            </a:r>
            <a:r>
              <a:rPr lang="en-US" dirty="0"/>
              <a:t> --global </a:t>
            </a:r>
            <a:r>
              <a:rPr lang="en-US" dirty="0" smtClean="0"/>
              <a:t>alias.cm commit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/>
              <a:t>git</a:t>
            </a:r>
            <a:r>
              <a:rPr lang="en-US" dirty="0"/>
              <a:t> </a:t>
            </a:r>
            <a:r>
              <a:rPr lang="en-US" dirty="0" err="1"/>
              <a:t>config</a:t>
            </a:r>
            <a:r>
              <a:rPr lang="en-US" dirty="0"/>
              <a:t> --global </a:t>
            </a:r>
            <a:r>
              <a:rPr lang="en-US" dirty="0" err="1"/>
              <a:t>alias.unstage</a:t>
            </a:r>
            <a:r>
              <a:rPr lang="en-US" dirty="0"/>
              <a:t> 'reset HEAD --'</a:t>
            </a:r>
            <a:endParaRPr lang="en-US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/>
              <a:t>git</a:t>
            </a:r>
            <a:r>
              <a:rPr lang="en-US" dirty="0"/>
              <a:t> </a:t>
            </a:r>
            <a:r>
              <a:rPr lang="en-US" dirty="0" err="1"/>
              <a:t>config</a:t>
            </a:r>
            <a:r>
              <a:rPr lang="en-US" dirty="0"/>
              <a:t> --global </a:t>
            </a:r>
            <a:r>
              <a:rPr lang="en-US" dirty="0" err="1"/>
              <a:t>alias.last</a:t>
            </a:r>
            <a:r>
              <a:rPr lang="en-US" dirty="0"/>
              <a:t> 'log -1 HEAD'</a:t>
            </a:r>
          </a:p>
        </p:txBody>
      </p:sp>
    </p:spTree>
    <p:extLst>
      <p:ext uri="{BB962C8B-B14F-4D97-AF65-F5344CB8AC3E}">
        <p14:creationId xmlns:p14="http://schemas.microsoft.com/office/powerpoint/2010/main" val="3162737525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Workflow</a:t>
            </a:r>
            <a:endParaRPr lang="pt-BR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413546"/>
            <a:ext cx="8229600" cy="3299321"/>
          </a:xfrm>
        </p:spPr>
      </p:pic>
      <p:cxnSp>
        <p:nvCxnSpPr>
          <p:cNvPr id="9" name="Straight Connector 8"/>
          <p:cNvCxnSpPr/>
          <p:nvPr/>
        </p:nvCxnSpPr>
        <p:spPr>
          <a:xfrm>
            <a:off x="395536" y="2276872"/>
            <a:ext cx="604867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395536" y="2276872"/>
            <a:ext cx="0" cy="2160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6444208" y="2276872"/>
            <a:ext cx="0" cy="2160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6721326" y="2276872"/>
            <a:ext cx="18831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721326" y="2276872"/>
            <a:ext cx="0" cy="2160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8604448" y="2276872"/>
            <a:ext cx="0" cy="2160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3087307" y="1928897"/>
            <a:ext cx="6636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Local</a:t>
            </a:r>
            <a:endParaRPr lang="en-US" dirty="0" smtClean="0"/>
          </a:p>
        </p:txBody>
      </p:sp>
      <p:sp>
        <p:nvSpPr>
          <p:cNvPr id="21" name="TextBox 20"/>
          <p:cNvSpPr txBox="1"/>
          <p:nvPr/>
        </p:nvSpPr>
        <p:spPr>
          <a:xfrm>
            <a:off x="7204332" y="1928897"/>
            <a:ext cx="9171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Remote</a:t>
            </a:r>
            <a:endParaRPr lang="en-US" dirty="0" smtClean="0"/>
          </a:p>
        </p:txBody>
      </p:sp>
      <p:sp>
        <p:nvSpPr>
          <p:cNvPr id="22" name="TextBox 21"/>
          <p:cNvSpPr txBox="1"/>
          <p:nvPr/>
        </p:nvSpPr>
        <p:spPr>
          <a:xfrm>
            <a:off x="6588224" y="3548883"/>
            <a:ext cx="720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i="1" dirty="0" smtClean="0"/>
              <a:t>Clone</a:t>
            </a:r>
            <a:endParaRPr lang="en-US" i="1" dirty="0" smtClean="0"/>
          </a:p>
        </p:txBody>
      </p:sp>
      <p:sp>
        <p:nvSpPr>
          <p:cNvPr id="13" name="TextBox 12"/>
          <p:cNvSpPr txBox="1"/>
          <p:nvPr/>
        </p:nvSpPr>
        <p:spPr>
          <a:xfrm>
            <a:off x="6561220" y="4149080"/>
            <a:ext cx="6855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i="1" dirty="0" err="1" smtClean="0"/>
              <a:t>Fetch</a:t>
            </a:r>
            <a:endParaRPr lang="en-US" i="1" dirty="0" smtClean="0"/>
          </a:p>
        </p:txBody>
      </p:sp>
    </p:spTree>
    <p:extLst>
      <p:ext uri="{BB962C8B-B14F-4D97-AF65-F5344CB8AC3E}">
        <p14:creationId xmlns:p14="http://schemas.microsoft.com/office/powerpoint/2010/main" val="10486484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/>
      <p:bldP spid="1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Ciclo de vida de um arquivo</a:t>
            </a:r>
            <a:endParaRPr lang="pt-BR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2276872"/>
            <a:ext cx="8290947" cy="3420015"/>
          </a:xfrm>
        </p:spPr>
      </p:pic>
      <p:cxnSp>
        <p:nvCxnSpPr>
          <p:cNvPr id="10" name="Straight Connector 9"/>
          <p:cNvCxnSpPr/>
          <p:nvPr/>
        </p:nvCxnSpPr>
        <p:spPr>
          <a:xfrm>
            <a:off x="2525632" y="2158989"/>
            <a:ext cx="3891956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2525632" y="2158989"/>
            <a:ext cx="0" cy="2160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6414064" y="2158989"/>
            <a:ext cx="0" cy="2160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021392" y="1811014"/>
            <a:ext cx="900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 smtClean="0"/>
              <a:t>Tracked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324850701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3568" y="2420888"/>
            <a:ext cx="7772400" cy="1470025"/>
          </a:xfrm>
        </p:spPr>
        <p:txBody>
          <a:bodyPr/>
          <a:lstStyle/>
          <a:p>
            <a:r>
              <a:rPr lang="pt-BR" sz="5000" dirty="0" err="1" smtClean="0"/>
              <a:t>Branching</a:t>
            </a:r>
            <a:endParaRPr lang="en-US" sz="5000" dirty="0"/>
          </a:p>
        </p:txBody>
      </p:sp>
    </p:spTree>
    <p:extLst>
      <p:ext uri="{BB962C8B-B14F-4D97-AF65-F5344CB8AC3E}">
        <p14:creationId xmlns:p14="http://schemas.microsoft.com/office/powerpoint/2010/main" val="2162647562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Grafos</a:t>
            </a:r>
            <a:endParaRPr lang="pt-BR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1988840"/>
            <a:ext cx="7251696" cy="3819536"/>
          </a:xfrm>
        </p:spPr>
      </p:pic>
    </p:spTree>
    <p:extLst>
      <p:ext uri="{BB962C8B-B14F-4D97-AF65-F5344CB8AC3E}">
        <p14:creationId xmlns:p14="http://schemas.microsoft.com/office/powerpoint/2010/main" val="592536872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44824"/>
            <a:ext cx="8229600" cy="4824536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 smtClean="0"/>
              <a:t>O que é e por que usar Controle de Versão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 smtClean="0"/>
              <a:t>Por que usar o </a:t>
            </a:r>
            <a:r>
              <a:rPr lang="pt-BR" dirty="0" err="1" smtClean="0"/>
              <a:t>Git</a:t>
            </a:r>
            <a:endParaRPr lang="pt-BR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 smtClean="0"/>
              <a:t>Configurações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 smtClean="0"/>
              <a:t>Comandos Básicos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 err="1" smtClean="0"/>
              <a:t>Branching</a:t>
            </a:r>
            <a:endParaRPr lang="pt-BR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 smtClean="0"/>
              <a:t>Remote </a:t>
            </a:r>
            <a:r>
              <a:rPr lang="pt-BR" dirty="0" err="1" smtClean="0"/>
              <a:t>Branches</a:t>
            </a:r>
            <a:endParaRPr lang="pt-BR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 smtClean="0"/>
              <a:t>Desfazendo Mudanças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 smtClean="0"/>
              <a:t>Reescrevendo a História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 smtClean="0"/>
              <a:t>Projetos </a:t>
            </a:r>
            <a:r>
              <a:rPr lang="pt-BR" dirty="0" err="1" smtClean="0"/>
              <a:t>OpenSource</a:t>
            </a:r>
            <a:r>
              <a:rPr lang="pt-BR" dirty="0" smtClean="0"/>
              <a:t> (GitHub)</a:t>
            </a:r>
          </a:p>
        </p:txBody>
      </p:sp>
    </p:spTree>
    <p:extLst>
      <p:ext uri="{BB962C8B-B14F-4D97-AF65-F5344CB8AC3E}">
        <p14:creationId xmlns:p14="http://schemas.microsoft.com/office/powerpoint/2010/main" val="1986491109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Grafos</a:t>
            </a:r>
            <a:endParaRPr lang="pt-BR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7010" y="2636912"/>
            <a:ext cx="3168352" cy="2555804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>
            <a:off x="3995936" y="3914814"/>
            <a:ext cx="1188720" cy="0"/>
          </a:xfrm>
          <a:prstGeom prst="straightConnector1">
            <a:avLst/>
          </a:prstGeom>
          <a:ln w="571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1370941"/>
            <a:ext cx="6905371" cy="5248082"/>
          </a:xfrm>
          <a:prstGeom prst="rect">
            <a:avLst/>
          </a:prstGeom>
        </p:spPr>
      </p:pic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2544741"/>
            <a:ext cx="3816424" cy="2900483"/>
          </a:xfrm>
        </p:spPr>
      </p:pic>
    </p:spTree>
    <p:extLst>
      <p:ext uri="{BB962C8B-B14F-4D97-AF65-F5344CB8AC3E}">
        <p14:creationId xmlns:p14="http://schemas.microsoft.com/office/powerpoint/2010/main" val="424831034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2.59259E-6 L -0.25156 0.0016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87" y="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53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9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3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Grafos</a:t>
            </a:r>
            <a:endParaRPr lang="pt-BR" dirty="0"/>
          </a:p>
        </p:txBody>
      </p:sp>
      <p:sp>
        <p:nvSpPr>
          <p:cNvPr id="7" name="TextBox 6"/>
          <p:cNvSpPr txBox="1"/>
          <p:nvPr/>
        </p:nvSpPr>
        <p:spPr>
          <a:xfrm>
            <a:off x="1718718" y="5840287"/>
            <a:ext cx="1755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Não</a:t>
            </a:r>
            <a:r>
              <a:rPr lang="en-US" dirty="0" smtClean="0"/>
              <a:t> </a:t>
            </a:r>
            <a:r>
              <a:rPr lang="pt-BR" dirty="0" smtClean="0"/>
              <a:t>Direcionado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755920" y="5840287"/>
            <a:ext cx="1321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Direcionado</a:t>
            </a:r>
            <a:endParaRPr lang="en-US" dirty="0" smtClean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1600" y="1714488"/>
            <a:ext cx="2050029" cy="4018058"/>
          </a:xfr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1604" y="1720627"/>
            <a:ext cx="2050030" cy="4018058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>
          <a:xfrm>
            <a:off x="5508104" y="2132856"/>
            <a:ext cx="504056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>
            <a:off x="6804248" y="2132856"/>
            <a:ext cx="504056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6990080" y="1844824"/>
            <a:ext cx="60625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500" dirty="0" smtClean="0"/>
              <a:t>Início</a:t>
            </a:r>
            <a:endParaRPr lang="en-US" sz="1500" dirty="0" smtClean="0"/>
          </a:p>
        </p:txBody>
      </p:sp>
    </p:spTree>
    <p:extLst>
      <p:ext uri="{BB962C8B-B14F-4D97-AF65-F5344CB8AC3E}">
        <p14:creationId xmlns:p14="http://schemas.microsoft.com/office/powerpoint/2010/main" val="234575139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1.11111E-6 L 0.00278 0.03218 L 0.00851 0.04167 L 0.01615 0.04884 L 0.02865 0.05764 L -0.00191 0.16551 L -0.02187 0.16296 L -0.0401 0.17037 L -0.04861 0.1787 L -0.05625 0.1919 L -0.05903 0.21505 L -0.05903 0.22037 " pathEditMode="relative" rAng="0" ptsTypes="AAAAAAAAAAAA">
                                      <p:cBhvr>
                                        <p:cTn id="10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28" y="110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5903 0.22038 L -0.05729 0.2419 L -0.05243 0.2544 L -0.04583 0.26968 L -0.03056 0.28126 L -0.02014 0.2838 L 0.00087 0.28241 L 0.03142 0.39792 L 0.01997 0.40672 L 0.00851 0.42061 L 0.00278 0.43982 L 0.00174 0.45255 " pathEditMode="relative" ptsTypes="AAAAAAAAAAAA">
                                      <p:cBhvr>
                                        <p:cTn id="14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err="1" smtClean="0"/>
              <a:t>Branching</a:t>
            </a:r>
            <a:endParaRPr lang="pt-BR" dirty="0"/>
          </a:p>
        </p:txBody>
      </p:sp>
      <p:sp>
        <p:nvSpPr>
          <p:cNvPr id="10" name="Espaço Reservado para Conteúdo 9"/>
          <p:cNvSpPr>
            <a:spLocks noGrp="1"/>
          </p:cNvSpPr>
          <p:nvPr>
            <p:ph idx="1"/>
          </p:nvPr>
        </p:nvSpPr>
        <p:spPr>
          <a:xfrm>
            <a:off x="457200" y="1988840"/>
            <a:ext cx="8229600" cy="4464496"/>
          </a:xfrm>
        </p:spPr>
        <p:txBody>
          <a:bodyPr>
            <a:normAutofit fontScale="92500" lnSpcReduction="10000"/>
          </a:bodyPr>
          <a:lstStyle/>
          <a:p>
            <a:pPr marL="0" indent="0" algn="just"/>
            <a:r>
              <a:rPr lang="pt-BR" dirty="0"/>
              <a:t>Criar um </a:t>
            </a:r>
            <a:r>
              <a:rPr lang="pt-BR" i="1" dirty="0" err="1"/>
              <a:t>branch</a:t>
            </a:r>
            <a:r>
              <a:rPr lang="pt-BR" dirty="0"/>
              <a:t> significa dizer que você vai divergir da linha principal de desenvolvimento e continuar a trabalhar sem bagunçar essa linha </a:t>
            </a:r>
            <a:r>
              <a:rPr lang="pt-BR" dirty="0" smtClean="0"/>
              <a:t>principal</a:t>
            </a:r>
            <a:r>
              <a:rPr lang="pt-BR" dirty="0"/>
              <a:t>. </a:t>
            </a:r>
            <a:endParaRPr lang="pt-BR" dirty="0" smtClean="0"/>
          </a:p>
          <a:p>
            <a:pPr marL="0" indent="0" algn="just"/>
            <a:r>
              <a:rPr lang="pt-BR" dirty="0" smtClean="0"/>
              <a:t>A </a:t>
            </a:r>
            <a:r>
              <a:rPr lang="pt-BR" dirty="0"/>
              <a:t>forma como o </a:t>
            </a:r>
            <a:r>
              <a:rPr lang="pt-BR" dirty="0" err="1"/>
              <a:t>Git</a:t>
            </a:r>
            <a:r>
              <a:rPr lang="pt-BR" dirty="0"/>
              <a:t> cria </a:t>
            </a:r>
            <a:r>
              <a:rPr lang="pt-BR" i="1" dirty="0" err="1"/>
              <a:t>branches</a:t>
            </a:r>
            <a:r>
              <a:rPr lang="pt-BR" dirty="0"/>
              <a:t> é inacreditavelmente leve, fazendo com que as operações </a:t>
            </a:r>
            <a:r>
              <a:rPr lang="pt-BR" dirty="0" smtClean="0"/>
              <a:t>sejam </a:t>
            </a:r>
            <a:r>
              <a:rPr lang="pt-BR" dirty="0"/>
              <a:t>praticamente instantâneas e a alternância entre os </a:t>
            </a:r>
            <a:r>
              <a:rPr lang="pt-BR" i="1" dirty="0" err="1"/>
              <a:t>branches</a:t>
            </a:r>
            <a:r>
              <a:rPr lang="pt-BR" dirty="0"/>
              <a:t> seja tão rápida quanto. </a:t>
            </a:r>
            <a:endParaRPr lang="pt-BR" dirty="0" smtClean="0"/>
          </a:p>
          <a:p>
            <a:pPr marL="0" indent="0" algn="just"/>
            <a:r>
              <a:rPr lang="pt-BR" dirty="0" smtClean="0"/>
              <a:t>O </a:t>
            </a:r>
            <a:r>
              <a:rPr lang="pt-BR" dirty="0" err="1" smtClean="0"/>
              <a:t>Git</a:t>
            </a:r>
            <a:r>
              <a:rPr lang="pt-BR" dirty="0" smtClean="0"/>
              <a:t> </a:t>
            </a:r>
            <a:r>
              <a:rPr lang="pt-BR" dirty="0"/>
              <a:t>incentiva um fluxo de trabalho no qual se fazem </a:t>
            </a:r>
            <a:r>
              <a:rPr lang="pt-BR" i="1" dirty="0" err="1"/>
              <a:t>branches</a:t>
            </a:r>
            <a:r>
              <a:rPr lang="pt-BR" dirty="0"/>
              <a:t> e </a:t>
            </a:r>
            <a:r>
              <a:rPr lang="pt-BR" i="1" dirty="0"/>
              <a:t>merges</a:t>
            </a:r>
            <a:r>
              <a:rPr lang="pt-BR" dirty="0"/>
              <a:t> com frequência, até mesmo várias vezes ao dia. </a:t>
            </a:r>
            <a:endParaRPr lang="pt-BR" dirty="0" smtClean="0"/>
          </a:p>
          <a:p>
            <a:pPr marL="0" indent="0" algn="r"/>
            <a:r>
              <a:rPr lang="pt-BR" sz="2000" i="1" dirty="0" smtClean="0"/>
              <a:t>Pro </a:t>
            </a:r>
            <a:r>
              <a:rPr lang="pt-BR" sz="2000" i="1" dirty="0" err="1" smtClean="0"/>
              <a:t>Git</a:t>
            </a:r>
            <a:r>
              <a:rPr lang="pt-BR" sz="2000" i="1" dirty="0" smtClean="0"/>
              <a:t>, Scott </a:t>
            </a:r>
            <a:r>
              <a:rPr lang="pt-BR" sz="2000" i="1" dirty="0" err="1" smtClean="0"/>
              <a:t>Chacon</a:t>
            </a:r>
            <a:r>
              <a:rPr lang="pt-BR" sz="2000" i="1" dirty="0" smtClean="0"/>
              <a:t> e Ben </a:t>
            </a:r>
            <a:r>
              <a:rPr lang="pt-BR" sz="2000" i="1" dirty="0" err="1" smtClean="0"/>
              <a:t>Straub</a:t>
            </a:r>
            <a:endParaRPr lang="pt-BR" sz="2000" i="1" dirty="0" smtClean="0"/>
          </a:p>
        </p:txBody>
      </p:sp>
    </p:spTree>
    <p:extLst>
      <p:ext uri="{BB962C8B-B14F-4D97-AF65-F5344CB8AC3E}">
        <p14:creationId xmlns:p14="http://schemas.microsoft.com/office/powerpoint/2010/main" val="233982263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err="1" smtClean="0"/>
              <a:t>Branching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237" y="1916832"/>
            <a:ext cx="8089611" cy="4348166"/>
          </a:xfrm>
        </p:spPr>
      </p:pic>
      <p:sp>
        <p:nvSpPr>
          <p:cNvPr id="5" name="TextBox 4"/>
          <p:cNvSpPr txBox="1"/>
          <p:nvPr/>
        </p:nvSpPr>
        <p:spPr>
          <a:xfrm>
            <a:off x="755576" y="2060848"/>
            <a:ext cx="2895088" cy="5539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3000" dirty="0" err="1"/>
              <a:t>git</a:t>
            </a:r>
            <a:r>
              <a:rPr lang="en-US" sz="3000" dirty="0"/>
              <a:t> branch </a:t>
            </a:r>
            <a:r>
              <a:rPr lang="en-US" sz="3000" dirty="0" smtClean="0"/>
              <a:t>testing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2420889"/>
            <a:ext cx="7846318" cy="324641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178" y="1412776"/>
            <a:ext cx="7866708" cy="4592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3751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178" y="1714488"/>
            <a:ext cx="7861188" cy="452018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55576" y="2061465"/>
            <a:ext cx="3228256" cy="5539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3000" dirty="0" err="1"/>
              <a:t>git</a:t>
            </a:r>
            <a:r>
              <a:rPr lang="en-US" sz="3000" dirty="0"/>
              <a:t> checkout testing</a:t>
            </a:r>
            <a:endParaRPr lang="en-US" sz="3000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err="1" smtClean="0"/>
              <a:t>Branching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580738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Branching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292" y="2760562"/>
            <a:ext cx="8155070" cy="3404742"/>
          </a:xfrm>
        </p:spPr>
      </p:pic>
      <p:sp>
        <p:nvSpPr>
          <p:cNvPr id="5" name="TextBox 4"/>
          <p:cNvSpPr txBox="1"/>
          <p:nvPr/>
        </p:nvSpPr>
        <p:spPr>
          <a:xfrm>
            <a:off x="755576" y="2061465"/>
            <a:ext cx="3255507" cy="5539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3000" dirty="0" err="1"/>
              <a:t>git</a:t>
            </a:r>
            <a:r>
              <a:rPr lang="en-US" sz="3000" dirty="0"/>
              <a:t> checkout </a:t>
            </a:r>
            <a:r>
              <a:rPr lang="en-US" sz="3000" dirty="0" smtClean="0"/>
              <a:t>master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5" y="1805586"/>
            <a:ext cx="8147818" cy="3423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47984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Branching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692696"/>
            <a:ext cx="9000999" cy="576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877479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Branching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44824"/>
            <a:ext cx="9144000" cy="382137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55576" y="2061465"/>
            <a:ext cx="2812758" cy="5539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3000" dirty="0" err="1"/>
              <a:t>git</a:t>
            </a:r>
            <a:r>
              <a:rPr lang="en-US" sz="3000" dirty="0"/>
              <a:t> </a:t>
            </a:r>
            <a:r>
              <a:rPr lang="en-US" sz="3000" dirty="0" smtClean="0"/>
              <a:t>merge </a:t>
            </a:r>
            <a:r>
              <a:rPr lang="en-US" sz="3000" dirty="0"/>
              <a:t>testing</a:t>
            </a:r>
            <a:endParaRPr lang="en-US" sz="3000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" y="1844824"/>
            <a:ext cx="9144000" cy="382137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55576" y="2061465"/>
            <a:ext cx="3300647" cy="5539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3000" dirty="0" err="1"/>
              <a:t>git</a:t>
            </a:r>
            <a:r>
              <a:rPr lang="en-US" sz="3000" dirty="0"/>
              <a:t> </a:t>
            </a:r>
            <a:r>
              <a:rPr lang="en-US" sz="3000" dirty="0" smtClean="0"/>
              <a:t>branch -d </a:t>
            </a:r>
            <a:r>
              <a:rPr lang="en-US" sz="3000" dirty="0"/>
              <a:t>testing</a:t>
            </a:r>
            <a:endParaRPr lang="en-US" sz="3000" dirty="0" smtClean="0"/>
          </a:p>
        </p:txBody>
      </p:sp>
    </p:spTree>
    <p:extLst>
      <p:ext uri="{BB962C8B-B14F-4D97-AF65-F5344CB8AC3E}">
        <p14:creationId xmlns:p14="http://schemas.microsoft.com/office/powerpoint/2010/main" val="134784243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Conflitos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692696"/>
            <a:ext cx="9000999" cy="576064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55576" y="2061465"/>
            <a:ext cx="2812758" cy="5539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3000" dirty="0" err="1"/>
              <a:t>git</a:t>
            </a:r>
            <a:r>
              <a:rPr lang="en-US" sz="3000" dirty="0"/>
              <a:t> </a:t>
            </a:r>
            <a:r>
              <a:rPr lang="en-US" sz="3000" dirty="0" smtClean="0"/>
              <a:t>merge </a:t>
            </a:r>
            <a:r>
              <a:rPr lang="en-US" sz="3000" dirty="0"/>
              <a:t>testing</a:t>
            </a:r>
            <a:endParaRPr lang="en-US" sz="3000" dirty="0" smtClean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3090778"/>
            <a:ext cx="6741668" cy="95163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115" y="4311276"/>
            <a:ext cx="6535290" cy="435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58644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Conflitos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053" y="2132856"/>
            <a:ext cx="8100392" cy="161324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053" y="4207983"/>
            <a:ext cx="8070309" cy="1557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798223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O que é Controle de Versão</a:t>
            </a:r>
            <a:endParaRPr lang="pt-BR" dirty="0"/>
          </a:p>
        </p:txBody>
      </p:sp>
      <p:sp>
        <p:nvSpPr>
          <p:cNvPr id="10" name="Espaço Reservado para Conteúdo 9"/>
          <p:cNvSpPr>
            <a:spLocks noGrp="1"/>
          </p:cNvSpPr>
          <p:nvPr>
            <p:ph idx="1"/>
          </p:nvPr>
        </p:nvSpPr>
        <p:spPr>
          <a:xfrm>
            <a:off x="457200" y="2564904"/>
            <a:ext cx="8229600" cy="3561259"/>
          </a:xfrm>
        </p:spPr>
        <p:txBody>
          <a:bodyPr/>
          <a:lstStyle/>
          <a:p>
            <a:pPr marL="0" indent="0" algn="just"/>
            <a:r>
              <a:rPr lang="pt-BR" dirty="0"/>
              <a:t>O controle de versão é um sistema que registra as mudanças feitas em um arquivo ou </a:t>
            </a:r>
            <a:r>
              <a:rPr lang="pt-BR" dirty="0" smtClean="0"/>
              <a:t>em um </a:t>
            </a:r>
            <a:r>
              <a:rPr lang="pt-BR" dirty="0"/>
              <a:t>conjunto de arquivos ao longo do tempo de forma que você possa recuperar versões específicas</a:t>
            </a:r>
            <a:r>
              <a:rPr lang="pt-BR" dirty="0" smtClean="0"/>
              <a:t>.</a:t>
            </a:r>
          </a:p>
          <a:p>
            <a:pPr marL="0" indent="0" algn="r"/>
            <a:r>
              <a:rPr lang="pt-BR" sz="2000" i="1" dirty="0" smtClean="0"/>
              <a:t>Pro </a:t>
            </a:r>
            <a:r>
              <a:rPr lang="pt-BR" sz="2000" i="1" dirty="0" err="1" smtClean="0"/>
              <a:t>Git</a:t>
            </a:r>
            <a:r>
              <a:rPr lang="pt-BR" sz="2000" i="1" dirty="0" smtClean="0"/>
              <a:t>, Scott </a:t>
            </a:r>
            <a:r>
              <a:rPr lang="pt-BR" sz="2000" i="1" dirty="0" err="1" smtClean="0"/>
              <a:t>Chacon</a:t>
            </a:r>
            <a:r>
              <a:rPr lang="pt-BR" sz="2000" i="1" dirty="0" smtClean="0"/>
              <a:t> e Ben </a:t>
            </a:r>
            <a:r>
              <a:rPr lang="pt-BR" sz="2000" i="1" dirty="0" err="1" smtClean="0"/>
              <a:t>Straub</a:t>
            </a:r>
            <a:endParaRPr lang="pt-BR" sz="2000" i="1" dirty="0" smtClean="0"/>
          </a:p>
        </p:txBody>
      </p:sp>
    </p:spTree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Conflitos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787" y="2636912"/>
            <a:ext cx="8070309" cy="2388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937903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Conflitos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053" y="3111901"/>
            <a:ext cx="8100392" cy="1613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334657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Conflitos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577" y="2571828"/>
            <a:ext cx="7200800" cy="42357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3507932"/>
            <a:ext cx="7200800" cy="60532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4623160"/>
            <a:ext cx="6264696" cy="390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22217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Conflitos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44824"/>
            <a:ext cx="9144000" cy="3821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124348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Tags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 err="1" smtClean="0"/>
              <a:t>git</a:t>
            </a:r>
            <a:r>
              <a:rPr lang="pt-BR" dirty="0" smtClean="0"/>
              <a:t> </a:t>
            </a:r>
            <a:r>
              <a:rPr lang="pt-BR" dirty="0" err="1" smtClean="0"/>
              <a:t>tag</a:t>
            </a:r>
            <a:r>
              <a:rPr lang="pt-BR" dirty="0" smtClean="0"/>
              <a:t> -a v1.0 -m “Versão 1.0”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 err="1" smtClean="0"/>
              <a:t>git</a:t>
            </a:r>
            <a:r>
              <a:rPr lang="pt-BR" dirty="0" smtClean="0"/>
              <a:t> </a:t>
            </a:r>
            <a:r>
              <a:rPr lang="pt-BR" dirty="0" err="1" smtClean="0"/>
              <a:t>tag</a:t>
            </a:r>
            <a:r>
              <a:rPr lang="pt-BR" dirty="0" smtClean="0"/>
              <a:t> -a v2.0 -m 98ca9 “Versão 2.0”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/>
              <a:t>push --</a:t>
            </a:r>
            <a:r>
              <a:rPr lang="en-US" dirty="0" smtClean="0"/>
              <a:t>tags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6379069"/>
      </p:ext>
    </p:extLst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Branching - </a:t>
            </a:r>
            <a:r>
              <a:rPr lang="en-US" dirty="0" err="1" smtClean="0"/>
              <a:t>Exercício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5762" y="1844824"/>
            <a:ext cx="8229600" cy="4125923"/>
          </a:xfrm>
        </p:spPr>
        <p:txBody>
          <a:bodyPr/>
          <a:lstStyle/>
          <a:p>
            <a:pPr marL="0" indent="1588" algn="just"/>
            <a:r>
              <a:rPr lang="en-US" dirty="0" err="1" smtClean="0"/>
              <a:t>Suponha</a:t>
            </a:r>
            <a:r>
              <a:rPr lang="en-US" dirty="0" smtClean="0"/>
              <a:t> que </a:t>
            </a:r>
            <a:r>
              <a:rPr lang="en-US" dirty="0" err="1" smtClean="0"/>
              <a:t>você</a:t>
            </a:r>
            <a:r>
              <a:rPr lang="en-US" dirty="0" smtClean="0"/>
              <a:t> </a:t>
            </a:r>
            <a:r>
              <a:rPr lang="en-US" dirty="0" err="1" smtClean="0"/>
              <a:t>está</a:t>
            </a:r>
            <a:r>
              <a:rPr lang="en-US" dirty="0" smtClean="0"/>
              <a:t> </a:t>
            </a:r>
            <a:r>
              <a:rPr lang="en-US" dirty="0" err="1" smtClean="0"/>
              <a:t>trabalhando</a:t>
            </a:r>
            <a:r>
              <a:rPr lang="en-US" dirty="0" smtClean="0"/>
              <a:t> </a:t>
            </a:r>
            <a:r>
              <a:rPr lang="en-US" dirty="0" err="1" smtClean="0"/>
              <a:t>em</a:t>
            </a:r>
            <a:r>
              <a:rPr lang="en-US" dirty="0" smtClean="0"/>
              <a:t> um site. </a:t>
            </a:r>
            <a:r>
              <a:rPr lang="en-US" dirty="0" err="1" smtClean="0"/>
              <a:t>Inicialize</a:t>
            </a:r>
            <a:r>
              <a:rPr lang="en-US" dirty="0" smtClean="0"/>
              <a:t> e configure o </a:t>
            </a:r>
            <a:r>
              <a:rPr lang="en-US" dirty="0" err="1" smtClean="0"/>
              <a:t>diretório</a:t>
            </a:r>
            <a:r>
              <a:rPr lang="en-US" dirty="0" smtClean="0"/>
              <a:t>, </a:t>
            </a:r>
            <a:r>
              <a:rPr lang="en-US" dirty="0" err="1" smtClean="0"/>
              <a:t>crie</a:t>
            </a:r>
            <a:r>
              <a:rPr lang="en-US" dirty="0" smtClean="0"/>
              <a:t> um </a:t>
            </a:r>
            <a:r>
              <a:rPr lang="en-US" dirty="0" err="1" smtClean="0"/>
              <a:t>arquivo</a:t>
            </a:r>
            <a:r>
              <a:rPr lang="en-US" dirty="0"/>
              <a:t> </a:t>
            </a:r>
            <a:r>
              <a:rPr lang="en-US" dirty="0" smtClean="0"/>
              <a:t>e </a:t>
            </a:r>
            <a:r>
              <a:rPr lang="en-US" dirty="0" err="1" smtClean="0"/>
              <a:t>faça</a:t>
            </a:r>
            <a:r>
              <a:rPr lang="en-US" dirty="0" smtClean="0"/>
              <a:t> </a:t>
            </a:r>
            <a:r>
              <a:rPr lang="en-US" dirty="0" err="1" smtClean="0"/>
              <a:t>três</a:t>
            </a:r>
            <a:r>
              <a:rPr lang="en-US" dirty="0" smtClean="0"/>
              <a:t> commits com </a:t>
            </a:r>
            <a:r>
              <a:rPr lang="en-US" dirty="0" err="1" smtClean="0"/>
              <a:t>ele</a:t>
            </a:r>
            <a:r>
              <a:rPr lang="en-US" dirty="0" smtClean="0"/>
              <a:t>, </a:t>
            </a:r>
            <a:r>
              <a:rPr lang="en-US" dirty="0" err="1" smtClean="0"/>
              <a:t>alterando</a:t>
            </a:r>
            <a:r>
              <a:rPr lang="en-US" dirty="0" smtClean="0"/>
              <a:t> </a:t>
            </a:r>
            <a:r>
              <a:rPr lang="en-US" dirty="0" err="1" smtClean="0"/>
              <a:t>algo</a:t>
            </a:r>
            <a:r>
              <a:rPr lang="en-US" dirty="0" smtClean="0"/>
              <a:t> no </a:t>
            </a:r>
            <a:r>
              <a:rPr lang="en-US" dirty="0" err="1" smtClean="0"/>
              <a:t>arquivo</a:t>
            </a:r>
            <a:r>
              <a:rPr lang="en-US" dirty="0" smtClean="0"/>
              <a:t> entre </a:t>
            </a:r>
            <a:r>
              <a:rPr lang="en-US" dirty="0" err="1" smtClean="0"/>
              <a:t>cada</a:t>
            </a:r>
            <a:r>
              <a:rPr lang="en-US" dirty="0" smtClean="0"/>
              <a:t> commit.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562" y="3501008"/>
            <a:ext cx="7620000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108980"/>
      </p:ext>
    </p:extLst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Branching - </a:t>
            </a:r>
            <a:r>
              <a:rPr lang="en-US" dirty="0" err="1" smtClean="0"/>
              <a:t>Exercício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44824"/>
            <a:ext cx="8229600" cy="4125923"/>
          </a:xfrm>
        </p:spPr>
        <p:txBody>
          <a:bodyPr/>
          <a:lstStyle/>
          <a:p>
            <a:pPr marL="0" indent="1588" algn="just"/>
            <a:r>
              <a:rPr lang="en-US" dirty="0" smtClean="0"/>
              <a:t>Agora </a:t>
            </a:r>
            <a:r>
              <a:rPr lang="en-US" dirty="0" err="1" smtClean="0"/>
              <a:t>você</a:t>
            </a:r>
            <a:r>
              <a:rPr lang="en-US" dirty="0" smtClean="0"/>
              <a:t> decide resolver o Issue #53, </a:t>
            </a:r>
            <a:r>
              <a:rPr lang="en-US" dirty="0" err="1" smtClean="0"/>
              <a:t>portanto</a:t>
            </a:r>
            <a:r>
              <a:rPr lang="en-US" dirty="0" smtClean="0"/>
              <a:t> </a:t>
            </a:r>
            <a:r>
              <a:rPr lang="en-US" dirty="0" err="1" smtClean="0"/>
              <a:t>crie</a:t>
            </a:r>
            <a:r>
              <a:rPr lang="en-US" dirty="0" smtClean="0"/>
              <a:t> um branch para </a:t>
            </a:r>
            <a:r>
              <a:rPr lang="en-US" dirty="0" err="1" smtClean="0"/>
              <a:t>ele</a:t>
            </a:r>
            <a:r>
              <a:rPr lang="en-US" dirty="0" smtClean="0"/>
              <a:t> (</a:t>
            </a:r>
            <a:r>
              <a:rPr lang="en-US" i="1" dirty="0" smtClean="0"/>
              <a:t>iss53</a:t>
            </a:r>
            <a:r>
              <a:rPr lang="en-US" dirty="0" smtClean="0"/>
              <a:t>).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2924944"/>
            <a:ext cx="7620000" cy="371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236791"/>
      </p:ext>
    </p:extLst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Branching - </a:t>
            </a:r>
            <a:r>
              <a:rPr lang="en-US" dirty="0" err="1" smtClean="0"/>
              <a:t>Exercício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44824"/>
            <a:ext cx="8229600" cy="4125923"/>
          </a:xfrm>
        </p:spPr>
        <p:txBody>
          <a:bodyPr/>
          <a:lstStyle/>
          <a:p>
            <a:pPr marL="0" indent="1588" algn="just"/>
            <a:r>
              <a:rPr lang="en-US" dirty="0" err="1" smtClean="0"/>
              <a:t>Crie</a:t>
            </a:r>
            <a:r>
              <a:rPr lang="en-US" dirty="0" smtClean="0"/>
              <a:t> outro </a:t>
            </a:r>
            <a:r>
              <a:rPr lang="en-US" dirty="0" err="1" smtClean="0"/>
              <a:t>arquivo</a:t>
            </a:r>
            <a:r>
              <a:rPr lang="en-US" dirty="0" smtClean="0"/>
              <a:t>, e </a:t>
            </a:r>
            <a:r>
              <a:rPr lang="en-US" dirty="0" err="1" smtClean="0"/>
              <a:t>adicione</a:t>
            </a:r>
            <a:r>
              <a:rPr lang="en-US" dirty="0" smtClean="0"/>
              <a:t>-o </a:t>
            </a:r>
            <a:r>
              <a:rPr lang="en-US" dirty="0" err="1" smtClean="0"/>
              <a:t>em</a:t>
            </a:r>
            <a:r>
              <a:rPr lang="en-US" dirty="0" smtClean="0"/>
              <a:t> um commit para o branch </a:t>
            </a:r>
            <a:r>
              <a:rPr lang="en-US" i="1" dirty="0" smtClean="0"/>
              <a:t>iss53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173" y="2993198"/>
            <a:ext cx="8587653" cy="3091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634195"/>
      </p:ext>
    </p:extLst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Branching - </a:t>
            </a:r>
            <a:r>
              <a:rPr lang="en-US" dirty="0" err="1" smtClean="0"/>
              <a:t>Exercício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00808"/>
            <a:ext cx="8363272" cy="2160240"/>
          </a:xfrm>
        </p:spPr>
        <p:txBody>
          <a:bodyPr>
            <a:normAutofit/>
          </a:bodyPr>
          <a:lstStyle/>
          <a:p>
            <a:pPr marL="0" indent="1588" algn="just"/>
            <a:r>
              <a:rPr lang="en-US" sz="2500" dirty="0" err="1" smtClean="0"/>
              <a:t>Encontraram</a:t>
            </a:r>
            <a:r>
              <a:rPr lang="en-US" sz="2500" dirty="0" smtClean="0"/>
              <a:t> um </a:t>
            </a:r>
            <a:r>
              <a:rPr lang="en-US" sz="2500" dirty="0" err="1" smtClean="0"/>
              <a:t>problema</a:t>
            </a:r>
            <a:r>
              <a:rPr lang="en-US" sz="2500" dirty="0" smtClean="0"/>
              <a:t> </a:t>
            </a:r>
            <a:r>
              <a:rPr lang="en-US" sz="2500" dirty="0" err="1" smtClean="0"/>
              <a:t>urgente</a:t>
            </a:r>
            <a:r>
              <a:rPr lang="en-US" sz="2500" dirty="0" smtClean="0"/>
              <a:t> no site que </a:t>
            </a:r>
            <a:r>
              <a:rPr lang="en-US" sz="2500" dirty="0" err="1" smtClean="0"/>
              <a:t>precisa</a:t>
            </a:r>
            <a:r>
              <a:rPr lang="en-US" sz="2500" dirty="0" smtClean="0"/>
              <a:t> </a:t>
            </a:r>
            <a:r>
              <a:rPr lang="en-US" sz="2500" dirty="0" err="1" smtClean="0"/>
              <a:t>ser</a:t>
            </a:r>
            <a:r>
              <a:rPr lang="en-US" sz="2500" dirty="0" smtClean="0"/>
              <a:t> </a:t>
            </a:r>
            <a:r>
              <a:rPr lang="en-US" sz="2500" dirty="0" err="1" smtClean="0"/>
              <a:t>resolvido</a:t>
            </a:r>
            <a:r>
              <a:rPr lang="en-US" sz="2500" dirty="0" smtClean="0"/>
              <a:t> antes de </a:t>
            </a:r>
            <a:r>
              <a:rPr lang="en-US" sz="2500" dirty="0" err="1" smtClean="0"/>
              <a:t>qualquer</a:t>
            </a:r>
            <a:r>
              <a:rPr lang="en-US" sz="2500" dirty="0" smtClean="0"/>
              <a:t> </a:t>
            </a:r>
            <a:r>
              <a:rPr lang="en-US" sz="2500" dirty="0" err="1" smtClean="0"/>
              <a:t>outra</a:t>
            </a:r>
            <a:r>
              <a:rPr lang="en-US" sz="2500" dirty="0" smtClean="0"/>
              <a:t> </a:t>
            </a:r>
            <a:r>
              <a:rPr lang="en-US" sz="2500" dirty="0" err="1" smtClean="0"/>
              <a:t>coisa</a:t>
            </a:r>
            <a:r>
              <a:rPr lang="en-US" sz="2500" dirty="0" smtClean="0"/>
              <a:t>.</a:t>
            </a:r>
          </a:p>
          <a:p>
            <a:pPr marL="0" indent="1588" algn="just"/>
            <a:r>
              <a:rPr lang="en-US" sz="2500" dirty="0" err="1" smtClean="0"/>
              <a:t>Crie</a:t>
            </a:r>
            <a:r>
              <a:rPr lang="en-US" sz="2500" dirty="0" smtClean="0"/>
              <a:t> um novo branch para resolver o </a:t>
            </a:r>
            <a:r>
              <a:rPr lang="en-US" sz="2500" dirty="0" err="1" smtClean="0"/>
              <a:t>problema</a:t>
            </a:r>
            <a:r>
              <a:rPr lang="en-US" sz="2500" dirty="0" smtClean="0"/>
              <a:t> (</a:t>
            </a:r>
            <a:r>
              <a:rPr lang="en-US" sz="2500" i="1" dirty="0" smtClean="0"/>
              <a:t>hotfix</a:t>
            </a:r>
            <a:r>
              <a:rPr lang="en-US" sz="2500" dirty="0" smtClean="0"/>
              <a:t>), </a:t>
            </a:r>
            <a:r>
              <a:rPr lang="en-US" sz="2500" dirty="0" err="1" smtClean="0"/>
              <a:t>crie</a:t>
            </a:r>
            <a:r>
              <a:rPr lang="en-US" sz="2500" dirty="0" smtClean="0"/>
              <a:t> um novo </a:t>
            </a:r>
            <a:r>
              <a:rPr lang="en-US" sz="2500" dirty="0" err="1" smtClean="0"/>
              <a:t>arquivo</a:t>
            </a:r>
            <a:r>
              <a:rPr lang="en-US" sz="2500" dirty="0" smtClean="0"/>
              <a:t> e </a:t>
            </a:r>
            <a:r>
              <a:rPr lang="en-US" sz="2500" dirty="0" err="1" smtClean="0"/>
              <a:t>adicione</a:t>
            </a:r>
            <a:r>
              <a:rPr lang="en-US" sz="2500" dirty="0" smtClean="0"/>
              <a:t>-o </a:t>
            </a:r>
            <a:r>
              <a:rPr lang="en-US" sz="2500" dirty="0" err="1" smtClean="0"/>
              <a:t>em</a:t>
            </a:r>
            <a:r>
              <a:rPr lang="en-US" sz="2500" dirty="0" smtClean="0"/>
              <a:t> um commit para </a:t>
            </a:r>
            <a:r>
              <a:rPr lang="en-US" sz="2500" dirty="0" err="1" smtClean="0"/>
              <a:t>esse</a:t>
            </a:r>
            <a:r>
              <a:rPr lang="en-US" sz="2500" dirty="0" smtClean="0"/>
              <a:t> novo branch.</a:t>
            </a:r>
            <a:endParaRPr lang="en-US" sz="25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3284984"/>
            <a:ext cx="7196215" cy="3445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309065"/>
      </p:ext>
    </p:extLst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Branching - </a:t>
            </a:r>
            <a:r>
              <a:rPr lang="en-US" dirty="0" err="1" smtClean="0"/>
              <a:t>Exercício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714488"/>
            <a:ext cx="8229600" cy="4125923"/>
          </a:xfrm>
        </p:spPr>
        <p:txBody>
          <a:bodyPr/>
          <a:lstStyle/>
          <a:p>
            <a:pPr marL="0" indent="1588" algn="just"/>
            <a:r>
              <a:rPr lang="en-US" dirty="0" smtClean="0"/>
              <a:t>O </a:t>
            </a:r>
            <a:r>
              <a:rPr lang="en-US" dirty="0" err="1" smtClean="0"/>
              <a:t>problema</a:t>
            </a:r>
            <a:r>
              <a:rPr lang="en-US" dirty="0" smtClean="0"/>
              <a:t> </a:t>
            </a:r>
            <a:r>
              <a:rPr lang="en-US" dirty="0" err="1" smtClean="0"/>
              <a:t>urgente</a:t>
            </a:r>
            <a:r>
              <a:rPr lang="en-US" dirty="0" smtClean="0"/>
              <a:t> </a:t>
            </a:r>
            <a:r>
              <a:rPr lang="en-US" dirty="0" err="1" smtClean="0"/>
              <a:t>foi</a:t>
            </a:r>
            <a:r>
              <a:rPr lang="en-US" dirty="0" smtClean="0"/>
              <a:t> </a:t>
            </a:r>
            <a:r>
              <a:rPr lang="en-US" dirty="0" err="1" smtClean="0"/>
              <a:t>resolvido</a:t>
            </a:r>
            <a:r>
              <a:rPr lang="en-US" dirty="0"/>
              <a:t>!</a:t>
            </a:r>
            <a:r>
              <a:rPr lang="en-US" dirty="0" smtClean="0"/>
              <a:t> </a:t>
            </a:r>
            <a:r>
              <a:rPr lang="en-US" dirty="0" err="1" smtClean="0"/>
              <a:t>Incorpore</a:t>
            </a:r>
            <a:r>
              <a:rPr lang="en-US" dirty="0" smtClean="0"/>
              <a:t> </a:t>
            </a:r>
            <a:r>
              <a:rPr lang="en-US" dirty="0" err="1" smtClean="0"/>
              <a:t>ele</a:t>
            </a:r>
            <a:r>
              <a:rPr lang="en-US" dirty="0" smtClean="0"/>
              <a:t> (merge) de </a:t>
            </a:r>
            <a:r>
              <a:rPr lang="en-US" dirty="0" err="1" smtClean="0"/>
              <a:t>volta</a:t>
            </a:r>
            <a:r>
              <a:rPr lang="en-US" dirty="0" smtClean="0"/>
              <a:t> </a:t>
            </a:r>
            <a:r>
              <a:rPr lang="en-US" dirty="0" err="1" smtClean="0"/>
              <a:t>ao</a:t>
            </a:r>
            <a:r>
              <a:rPr lang="en-US" dirty="0" smtClean="0"/>
              <a:t> branch </a:t>
            </a:r>
            <a:r>
              <a:rPr lang="en-US" i="1" dirty="0" smtClean="0"/>
              <a:t>master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2204864"/>
            <a:ext cx="7620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501008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 smtClean="0"/>
              <a:t>Por que usar Controle de Versão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8840"/>
            <a:ext cx="8229600" cy="4464496"/>
          </a:xfrm>
        </p:spPr>
        <p:txBody>
          <a:bodyPr>
            <a:norm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dirty="0" smtClean="0"/>
              <a:t>Compartilhamento e versionamento de qualquer arquivo;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pt-BR" sz="1500" dirty="0" smtClean="0"/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dirty="0"/>
              <a:t>T</a:t>
            </a:r>
            <a:r>
              <a:rPr lang="pt-BR" dirty="0" smtClean="0"/>
              <a:t>rabalho em paralelo com fácil controle das modificações;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pt-BR" sz="1500" dirty="0" smtClean="0"/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dirty="0" smtClean="0"/>
              <a:t>Possibilidade de trabalhar em “equipes</a:t>
            </a:r>
            <a:r>
              <a:rPr lang="pt-BR" smtClean="0"/>
              <a:t>” enormes.</a:t>
            </a:r>
            <a:endParaRPr lang="pt-BR" dirty="0" smtClean="0"/>
          </a:p>
        </p:txBody>
      </p:sp>
    </p:spTree>
    <p:extLst>
      <p:ext uri="{BB962C8B-B14F-4D97-AF65-F5344CB8AC3E}">
        <p14:creationId xmlns:p14="http://schemas.microsoft.com/office/powerpoint/2010/main" val="1067992697"/>
      </p:ext>
    </p:extLst>
  </p:cSld>
  <p:clrMapOvr>
    <a:masterClrMapping/>
  </p:clrMapOvr>
  <p:transition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Branching - </a:t>
            </a:r>
            <a:r>
              <a:rPr lang="en-US" dirty="0" err="1" smtClean="0"/>
              <a:t>Exercício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844824"/>
            <a:ext cx="8229600" cy="4125923"/>
          </a:xfrm>
        </p:spPr>
        <p:txBody>
          <a:bodyPr/>
          <a:lstStyle/>
          <a:p>
            <a:pPr marL="0" indent="1588" algn="just"/>
            <a:r>
              <a:rPr lang="en-US" dirty="0" err="1" smtClean="0"/>
              <a:t>Exclua</a:t>
            </a:r>
            <a:r>
              <a:rPr lang="en-US" dirty="0" smtClean="0"/>
              <a:t> o branch </a:t>
            </a:r>
            <a:r>
              <a:rPr lang="en-US" i="1" dirty="0" smtClean="0"/>
              <a:t>hotfix</a:t>
            </a:r>
            <a:r>
              <a:rPr lang="en-US" dirty="0" smtClean="0"/>
              <a:t> e volte a </a:t>
            </a:r>
            <a:r>
              <a:rPr lang="en-US" dirty="0" err="1" smtClean="0"/>
              <a:t>trabalhar</a:t>
            </a:r>
            <a:r>
              <a:rPr lang="en-US" dirty="0" smtClean="0"/>
              <a:t> no Issue #53. </a:t>
            </a:r>
            <a:r>
              <a:rPr lang="en-US" dirty="0" err="1" smtClean="0"/>
              <a:t>Altere</a:t>
            </a:r>
            <a:r>
              <a:rPr lang="en-US" dirty="0" smtClean="0"/>
              <a:t> </a:t>
            </a:r>
            <a:r>
              <a:rPr lang="en-US" dirty="0" err="1" smtClean="0"/>
              <a:t>algum</a:t>
            </a:r>
            <a:r>
              <a:rPr lang="en-US" dirty="0" smtClean="0"/>
              <a:t> </a:t>
            </a:r>
            <a:r>
              <a:rPr lang="en-US" dirty="0" err="1" smtClean="0"/>
              <a:t>arquivo</a:t>
            </a:r>
            <a:r>
              <a:rPr lang="en-US" dirty="0" smtClean="0"/>
              <a:t> e </a:t>
            </a:r>
            <a:r>
              <a:rPr lang="en-US" dirty="0" err="1" smtClean="0"/>
              <a:t>faça</a:t>
            </a:r>
            <a:r>
              <a:rPr lang="en-US" dirty="0" smtClean="0"/>
              <a:t> um commit.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532" y="2132856"/>
            <a:ext cx="8445624" cy="4022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258743"/>
      </p:ext>
    </p:extLst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Branching - </a:t>
            </a:r>
            <a:r>
              <a:rPr lang="en-US" dirty="0" err="1" smtClean="0"/>
              <a:t>Exercício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844824"/>
            <a:ext cx="8229600" cy="4125923"/>
          </a:xfrm>
        </p:spPr>
        <p:txBody>
          <a:bodyPr/>
          <a:lstStyle/>
          <a:p>
            <a:pPr marL="0" indent="1588" algn="just"/>
            <a:r>
              <a:rPr lang="en-US" dirty="0" smtClean="0"/>
              <a:t>O Issue #53 </a:t>
            </a:r>
            <a:r>
              <a:rPr lang="en-US" dirty="0" err="1" smtClean="0"/>
              <a:t>foi</a:t>
            </a:r>
            <a:r>
              <a:rPr lang="en-US" dirty="0" smtClean="0"/>
              <a:t> </a:t>
            </a:r>
            <a:r>
              <a:rPr lang="en-US" dirty="0" err="1" smtClean="0"/>
              <a:t>resolvido</a:t>
            </a:r>
            <a:r>
              <a:rPr lang="en-US" dirty="0" smtClean="0"/>
              <a:t>! </a:t>
            </a:r>
            <a:r>
              <a:rPr lang="en-US" dirty="0" err="1" smtClean="0"/>
              <a:t>Incorpore</a:t>
            </a:r>
            <a:r>
              <a:rPr lang="en-US" dirty="0" smtClean="0"/>
              <a:t> as </a:t>
            </a:r>
            <a:r>
              <a:rPr lang="en-US" dirty="0" err="1" smtClean="0"/>
              <a:t>mudanças</a:t>
            </a:r>
            <a:r>
              <a:rPr lang="en-US" dirty="0" smtClean="0"/>
              <a:t> de </a:t>
            </a:r>
            <a:r>
              <a:rPr lang="en-US" dirty="0" err="1" smtClean="0"/>
              <a:t>volta</a:t>
            </a:r>
            <a:r>
              <a:rPr lang="en-US" dirty="0" smtClean="0"/>
              <a:t> </a:t>
            </a:r>
            <a:r>
              <a:rPr lang="en-US" dirty="0" err="1" smtClean="0"/>
              <a:t>ao</a:t>
            </a:r>
            <a:r>
              <a:rPr lang="en-US" dirty="0" smtClean="0"/>
              <a:t> branch </a:t>
            </a:r>
            <a:r>
              <a:rPr lang="en-US" i="1" dirty="0" smtClean="0"/>
              <a:t>master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2420888"/>
            <a:ext cx="8732066" cy="3449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938940"/>
      </p:ext>
    </p:extLst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Branching - </a:t>
            </a:r>
            <a:r>
              <a:rPr lang="en-US" dirty="0" err="1" smtClean="0"/>
              <a:t>Exercício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844824"/>
            <a:ext cx="8229600" cy="4125923"/>
          </a:xfrm>
        </p:spPr>
        <p:txBody>
          <a:bodyPr/>
          <a:lstStyle/>
          <a:p>
            <a:pPr marL="0" indent="1588" algn="just"/>
            <a:r>
              <a:rPr lang="en-US" dirty="0" err="1" smtClean="0"/>
              <a:t>Exclua</a:t>
            </a:r>
            <a:r>
              <a:rPr lang="en-US" dirty="0" smtClean="0"/>
              <a:t> o branch </a:t>
            </a:r>
            <a:r>
              <a:rPr lang="en-US" i="1" dirty="0" smtClean="0"/>
              <a:t>iss53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843"/>
          <a:stretch/>
        </p:blipFill>
        <p:spPr>
          <a:xfrm>
            <a:off x="179512" y="2420888"/>
            <a:ext cx="8732066" cy="2592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395777"/>
      </p:ext>
    </p:extLst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Branch Workflow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091" y="2432917"/>
            <a:ext cx="8017818" cy="3260579"/>
          </a:xfrm>
        </p:spPr>
      </p:pic>
    </p:spTree>
    <p:extLst>
      <p:ext uri="{BB962C8B-B14F-4D97-AF65-F5344CB8AC3E}">
        <p14:creationId xmlns:p14="http://schemas.microsoft.com/office/powerpoint/2010/main" val="1756521005"/>
      </p:ext>
    </p:extLst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Branch Workflow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081" y="2000250"/>
            <a:ext cx="7345838" cy="4125913"/>
          </a:xfrm>
        </p:spPr>
      </p:pic>
    </p:spTree>
    <p:extLst>
      <p:ext uri="{BB962C8B-B14F-4D97-AF65-F5344CB8AC3E}">
        <p14:creationId xmlns:p14="http://schemas.microsoft.com/office/powerpoint/2010/main" val="1296685571"/>
      </p:ext>
    </p:extLst>
  </p:cSld>
  <p:clrMapOvr>
    <a:masterClrMapping/>
  </p:clrMapOvr>
  <p:transition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Branch Workflow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7003" y="2000250"/>
            <a:ext cx="6429994" cy="4125913"/>
          </a:xfrm>
        </p:spPr>
      </p:pic>
    </p:spTree>
    <p:extLst>
      <p:ext uri="{BB962C8B-B14F-4D97-AF65-F5344CB8AC3E}">
        <p14:creationId xmlns:p14="http://schemas.microsoft.com/office/powerpoint/2010/main" val="34216486"/>
      </p:ext>
    </p:extLst>
  </p:cSld>
  <p:clrMapOvr>
    <a:masterClrMapping/>
  </p:clrMapOvr>
  <p:transition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Branch Workflow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0135" y="2000250"/>
            <a:ext cx="5743730" cy="4125913"/>
          </a:xfrm>
        </p:spPr>
      </p:pic>
    </p:spTree>
    <p:extLst>
      <p:ext uri="{BB962C8B-B14F-4D97-AF65-F5344CB8AC3E}">
        <p14:creationId xmlns:p14="http://schemas.microsoft.com/office/powerpoint/2010/main" val="565512314"/>
      </p:ext>
    </p:extLst>
  </p:cSld>
  <p:clrMapOvr>
    <a:masterClrMapping/>
  </p:clrMapOvr>
  <p:transition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3568" y="2420888"/>
            <a:ext cx="7772400" cy="1470025"/>
          </a:xfrm>
        </p:spPr>
        <p:txBody>
          <a:bodyPr/>
          <a:lstStyle/>
          <a:p>
            <a:r>
              <a:rPr lang="pt-BR" sz="5000" dirty="0" smtClean="0"/>
              <a:t>Remote </a:t>
            </a:r>
            <a:r>
              <a:rPr lang="pt-BR" sz="5000" dirty="0" err="1" smtClean="0"/>
              <a:t>Branches</a:t>
            </a:r>
            <a:endParaRPr lang="en-US" sz="5000" dirty="0"/>
          </a:p>
        </p:txBody>
      </p:sp>
    </p:spTree>
    <p:extLst>
      <p:ext uri="{BB962C8B-B14F-4D97-AF65-F5344CB8AC3E}">
        <p14:creationId xmlns:p14="http://schemas.microsoft.com/office/powerpoint/2010/main" val="1343646167"/>
      </p:ext>
    </p:extLst>
  </p:cSld>
  <p:clrMapOvr>
    <a:masterClrMapping/>
  </p:clrMapOvr>
  <p:transition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Autenticação - HTTPS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 smtClean="0"/>
              <a:t>Não</a:t>
            </a:r>
            <a:r>
              <a:rPr lang="en-US" dirty="0" smtClean="0"/>
              <a:t> </a:t>
            </a:r>
            <a:r>
              <a:rPr lang="en-US" dirty="0" err="1" smtClean="0"/>
              <a:t>seguro</a:t>
            </a:r>
            <a:r>
              <a:rPr lang="en-US" dirty="0" smtClean="0"/>
              <a:t>: </a:t>
            </a: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 err="1"/>
              <a:t>config</a:t>
            </a:r>
            <a:r>
              <a:rPr lang="en-US" dirty="0"/>
              <a:t> </a:t>
            </a:r>
            <a:r>
              <a:rPr lang="en-US" dirty="0" err="1"/>
              <a:t>credential.helper</a:t>
            </a:r>
            <a:r>
              <a:rPr lang="en-US" dirty="0"/>
              <a:t> </a:t>
            </a:r>
            <a:r>
              <a:rPr lang="en-US" dirty="0" smtClean="0"/>
              <a:t>store</a:t>
            </a:r>
            <a:endParaRPr lang="en-US" dirty="0"/>
          </a:p>
          <a:p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/>
              <a:t>Windows: </a:t>
            </a: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 err="1"/>
              <a:t>config</a:t>
            </a:r>
            <a:r>
              <a:rPr lang="en-US" dirty="0"/>
              <a:t> </a:t>
            </a:r>
            <a:r>
              <a:rPr lang="en-US" dirty="0" err="1"/>
              <a:t>credential.helper</a:t>
            </a:r>
            <a:r>
              <a:rPr lang="en-US" dirty="0"/>
              <a:t> </a:t>
            </a:r>
            <a:r>
              <a:rPr lang="en-US" dirty="0" err="1" smtClean="0"/>
              <a:t>wincred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0593935"/>
      </p:ext>
    </p:extLst>
  </p:cSld>
  <p:clrMapOvr>
    <a:masterClrMapping/>
  </p:clrMapOvr>
  <p:transition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Autenticação - SSH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 smtClean="0"/>
              <a:t>Checar se já existe uma SSH </a:t>
            </a:r>
            <a:r>
              <a:rPr lang="pt-BR" dirty="0" err="1" smtClean="0"/>
              <a:t>key</a:t>
            </a:r>
            <a:r>
              <a:rPr lang="pt-BR" dirty="0" smtClean="0"/>
              <a:t>;</a:t>
            </a:r>
          </a:p>
          <a:p>
            <a:pPr marL="857250" lvl="1" indent="-457200"/>
            <a:r>
              <a:rPr lang="pt-BR" dirty="0" smtClean="0"/>
              <a:t>Criar uma SSH </a:t>
            </a:r>
            <a:r>
              <a:rPr lang="pt-BR" dirty="0" err="1" smtClean="0"/>
              <a:t>key</a:t>
            </a:r>
            <a:r>
              <a:rPr lang="pt-BR" dirty="0" smtClean="0"/>
              <a:t>;</a:t>
            </a:r>
          </a:p>
          <a:p>
            <a:pPr marL="857250" lvl="1" indent="-457200"/>
            <a:endParaRPr lang="pt-BR" sz="15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 smtClean="0"/>
              <a:t>Adicionar</a:t>
            </a:r>
            <a:r>
              <a:rPr lang="en-US" dirty="0" smtClean="0"/>
              <a:t> a SSH key </a:t>
            </a:r>
            <a:r>
              <a:rPr lang="en-US" dirty="0" err="1" smtClean="0"/>
              <a:t>ao</a:t>
            </a:r>
            <a:r>
              <a:rPr lang="en-US" dirty="0" smtClean="0"/>
              <a:t> </a:t>
            </a:r>
            <a:r>
              <a:rPr lang="en-US" dirty="0" err="1" smtClean="0"/>
              <a:t>ssh</a:t>
            </a:r>
            <a:r>
              <a:rPr lang="en-US" dirty="0" smtClean="0"/>
              <a:t>-agent;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15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 smtClean="0"/>
              <a:t>Adicionar</a:t>
            </a:r>
            <a:r>
              <a:rPr lang="en-US" dirty="0" smtClean="0"/>
              <a:t> a SSH key </a:t>
            </a:r>
            <a:r>
              <a:rPr lang="en-US" dirty="0" err="1" smtClean="0"/>
              <a:t>ao</a:t>
            </a:r>
            <a:r>
              <a:rPr lang="en-US" dirty="0" smtClean="0"/>
              <a:t> GitHub;</a:t>
            </a:r>
            <a:endParaRPr lang="pt-BR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sz="15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 smtClean="0"/>
              <a:t>https://help.github.com/articles/generating-an-ssh-key/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0413957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Controle de Versão Local</a:t>
            </a:r>
            <a:endParaRPr lang="pt-BR" dirty="0"/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696" y="1628800"/>
            <a:ext cx="5587731" cy="4770525"/>
          </a:xfrm>
        </p:spPr>
      </p:pic>
    </p:spTree>
    <p:extLst>
      <p:ext uri="{BB962C8B-B14F-4D97-AF65-F5344CB8AC3E}">
        <p14:creationId xmlns:p14="http://schemas.microsoft.com/office/powerpoint/2010/main" val="3467486699"/>
      </p:ext>
    </p:extLst>
  </p:cSld>
  <p:clrMapOvr>
    <a:masterClrMapping/>
  </p:clrMapOvr>
  <p:transition>
    <p:fade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Remote </a:t>
            </a:r>
            <a:r>
              <a:rPr lang="pt-BR" dirty="0" err="1"/>
              <a:t>Branches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1714488"/>
            <a:ext cx="6640831" cy="4789699"/>
          </a:xfrm>
        </p:spPr>
      </p:pic>
    </p:spTree>
    <p:extLst>
      <p:ext uri="{BB962C8B-B14F-4D97-AF65-F5344CB8AC3E}">
        <p14:creationId xmlns:p14="http://schemas.microsoft.com/office/powerpoint/2010/main" val="1843331305"/>
      </p:ext>
    </p:extLst>
  </p:cSld>
  <p:clrMapOvr>
    <a:masterClrMapping/>
  </p:clrMapOvr>
  <p:transition>
    <p:fad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Remote </a:t>
            </a:r>
            <a:r>
              <a:rPr lang="pt-BR" dirty="0" err="1"/>
              <a:t>Branches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711898"/>
            <a:ext cx="7705444" cy="4738848"/>
          </a:xfrm>
        </p:spPr>
      </p:pic>
    </p:spTree>
    <p:extLst>
      <p:ext uri="{BB962C8B-B14F-4D97-AF65-F5344CB8AC3E}">
        <p14:creationId xmlns:p14="http://schemas.microsoft.com/office/powerpoint/2010/main" val="3366341742"/>
      </p:ext>
    </p:extLst>
  </p:cSld>
  <p:clrMapOvr>
    <a:masterClrMapping/>
  </p:clrMapOvr>
  <p:transition>
    <p:fad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Remote </a:t>
            </a:r>
            <a:r>
              <a:rPr lang="pt-BR" dirty="0" err="1"/>
              <a:t>Branches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1714488"/>
            <a:ext cx="6579911" cy="4836235"/>
          </a:xfrm>
        </p:spPr>
      </p:pic>
    </p:spTree>
    <p:extLst>
      <p:ext uri="{BB962C8B-B14F-4D97-AF65-F5344CB8AC3E}">
        <p14:creationId xmlns:p14="http://schemas.microsoft.com/office/powerpoint/2010/main" val="2954964340"/>
      </p:ext>
    </p:extLst>
  </p:cSld>
  <p:clrMapOvr>
    <a:masterClrMapping/>
  </p:clrMapOvr>
  <p:transition>
    <p:fad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Remote </a:t>
            </a:r>
            <a:r>
              <a:rPr lang="pt-BR" dirty="0" err="1"/>
              <a:t>Branches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1714488"/>
            <a:ext cx="6869840" cy="4954872"/>
          </a:xfrm>
        </p:spPr>
      </p:pic>
    </p:spTree>
    <p:extLst>
      <p:ext uri="{BB962C8B-B14F-4D97-AF65-F5344CB8AC3E}">
        <p14:creationId xmlns:p14="http://schemas.microsoft.com/office/powerpoint/2010/main" val="1682709512"/>
      </p:ext>
    </p:extLst>
  </p:cSld>
  <p:clrMapOvr>
    <a:masterClrMapping/>
  </p:clrMapOvr>
  <p:transition>
    <p:fad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Remote </a:t>
            </a:r>
            <a:r>
              <a:rPr lang="pt-BR" dirty="0" err="1"/>
              <a:t>Branches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1714488"/>
            <a:ext cx="6856855" cy="4945507"/>
          </a:xfrm>
        </p:spPr>
      </p:pic>
      <p:sp>
        <p:nvSpPr>
          <p:cNvPr id="5" name="TextBox 4"/>
          <p:cNvSpPr txBox="1"/>
          <p:nvPr/>
        </p:nvSpPr>
        <p:spPr>
          <a:xfrm>
            <a:off x="1578562" y="5733256"/>
            <a:ext cx="3584251" cy="5539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3000" dirty="0" err="1"/>
              <a:t>git</a:t>
            </a:r>
            <a:r>
              <a:rPr lang="en-US" sz="3000" dirty="0"/>
              <a:t> push origin </a:t>
            </a:r>
            <a:r>
              <a:rPr lang="en-US" sz="3000" dirty="0" smtClean="0"/>
              <a:t>master</a:t>
            </a:r>
          </a:p>
        </p:txBody>
      </p:sp>
    </p:spTree>
    <p:extLst>
      <p:ext uri="{BB962C8B-B14F-4D97-AF65-F5344CB8AC3E}">
        <p14:creationId xmlns:p14="http://schemas.microsoft.com/office/powerpoint/2010/main" val="292605780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3568" y="1484784"/>
            <a:ext cx="7772400" cy="3456384"/>
          </a:xfrm>
        </p:spPr>
        <p:txBody>
          <a:bodyPr>
            <a:normAutofit/>
          </a:bodyPr>
          <a:lstStyle/>
          <a:p>
            <a:r>
              <a:rPr lang="pt-BR" sz="5000" dirty="0" smtClean="0"/>
              <a:t>Desfazendo </a:t>
            </a:r>
            <a:br>
              <a:rPr lang="pt-BR" sz="5000" dirty="0" smtClean="0"/>
            </a:br>
            <a:r>
              <a:rPr lang="pt-BR" sz="5000" dirty="0" smtClean="0"/>
              <a:t>Mudanças</a:t>
            </a:r>
            <a:endParaRPr lang="en-US" sz="5000" dirty="0"/>
          </a:p>
        </p:txBody>
      </p:sp>
    </p:spTree>
    <p:extLst>
      <p:ext uri="{BB962C8B-B14F-4D97-AF65-F5344CB8AC3E}">
        <p14:creationId xmlns:p14="http://schemas.microsoft.com/office/powerpoint/2010/main" val="1069637327"/>
      </p:ext>
    </p:extLst>
  </p:cSld>
  <p:clrMapOvr>
    <a:masterClrMapping/>
  </p:clrMapOvr>
  <p:transition>
    <p:fade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Checkout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/>
              <a:t>Checkout </a:t>
            </a:r>
            <a:r>
              <a:rPr lang="en-US" dirty="0" err="1" smtClean="0"/>
              <a:t>arquivos</a:t>
            </a:r>
            <a:r>
              <a:rPr lang="en-US" dirty="0" smtClean="0"/>
              <a:t>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/>
              <a:t>Checkout commits;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/>
              <a:t>Checkout branches.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528646" y="3076601"/>
            <a:ext cx="153356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 smtClean="0"/>
              <a:t>Read-Only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4016032" y="3315128"/>
            <a:ext cx="1421583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004203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Checkout - </a:t>
            </a:r>
            <a:r>
              <a:rPr lang="en-US" dirty="0" err="1" smtClean="0"/>
              <a:t>arquivo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55576" y="2061465"/>
            <a:ext cx="3712042" cy="5539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3000" dirty="0" err="1"/>
              <a:t>git</a:t>
            </a:r>
            <a:r>
              <a:rPr lang="en-US" sz="3000" dirty="0"/>
              <a:t> </a:t>
            </a:r>
            <a:r>
              <a:rPr lang="en-US" sz="3000" dirty="0" smtClean="0"/>
              <a:t>checkout C1 File.txt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562" y="3501008"/>
            <a:ext cx="7620000" cy="2209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208" y="2390744"/>
            <a:ext cx="1800200" cy="125878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55576" y="2810569"/>
            <a:ext cx="2627642" cy="5539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3000" dirty="0" err="1"/>
              <a:t>git</a:t>
            </a:r>
            <a:r>
              <a:rPr lang="en-US" sz="3000" dirty="0"/>
              <a:t> log --</a:t>
            </a:r>
            <a:r>
              <a:rPr lang="en-US" sz="3000" dirty="0" err="1"/>
              <a:t>oneline</a:t>
            </a:r>
            <a:endParaRPr lang="en-US" sz="3000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769088" y="3559673"/>
            <a:ext cx="4195251" cy="5539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3000" dirty="0" err="1"/>
              <a:t>git</a:t>
            </a:r>
            <a:r>
              <a:rPr lang="en-US" sz="3000" dirty="0"/>
              <a:t> </a:t>
            </a:r>
            <a:r>
              <a:rPr lang="en-US" sz="3000" dirty="0" smtClean="0"/>
              <a:t>checkout HEAD File.txt</a:t>
            </a:r>
          </a:p>
        </p:txBody>
      </p:sp>
    </p:spTree>
    <p:extLst>
      <p:ext uri="{BB962C8B-B14F-4D97-AF65-F5344CB8AC3E}">
        <p14:creationId xmlns:p14="http://schemas.microsoft.com/office/powerpoint/2010/main" val="309685014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Checkout - commit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55576" y="2061465"/>
            <a:ext cx="2654766" cy="5539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3000" dirty="0" err="1"/>
              <a:t>git</a:t>
            </a:r>
            <a:r>
              <a:rPr lang="en-US" sz="3000" dirty="0"/>
              <a:t> </a:t>
            </a:r>
            <a:r>
              <a:rPr lang="en-US" sz="3000" dirty="0" smtClean="0"/>
              <a:t>checkout C1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562" y="3501008"/>
            <a:ext cx="7620000" cy="2209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208" y="2409776"/>
            <a:ext cx="1800200" cy="125878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55576" y="2824752"/>
            <a:ext cx="3255507" cy="5539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3000" dirty="0" err="1"/>
              <a:t>git</a:t>
            </a:r>
            <a:r>
              <a:rPr lang="en-US" sz="3000" dirty="0"/>
              <a:t> </a:t>
            </a:r>
            <a:r>
              <a:rPr lang="en-US" sz="3000" dirty="0" smtClean="0"/>
              <a:t>checkout master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208" y="2413084"/>
            <a:ext cx="1800200" cy="125878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0990" y="3763139"/>
            <a:ext cx="1800200" cy="1258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76214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0.00417 L -0.14966 -0.00417 C -0.21719 -0.00417 -0.29931 0.05138 -0.29931 0.09675 L -0.29931 0.19791 " pathEditMode="relative" rAng="0" ptsTypes="AA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965" y="100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5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0.00417 L -0.14966 -0.00417 C -0.21719 -0.00417 -0.29931 0.05139 -0.29931 0.09676 L -0.29931 0.19792 " pathEditMode="relative" rAng="0" ptsTypes="AAAA">
                                      <p:cBhvr>
                                        <p:cTn id="22" dur="20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965" y="10093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Reset - </a:t>
            </a:r>
            <a:r>
              <a:rPr lang="en-US" dirty="0" err="1" smtClean="0"/>
              <a:t>arquivo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3451448"/>
            <a:ext cx="7620000" cy="22098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4256" y="2308688"/>
            <a:ext cx="1842064" cy="128805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55576" y="2061465"/>
            <a:ext cx="2600584" cy="5539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3000" dirty="0" err="1"/>
              <a:t>git</a:t>
            </a:r>
            <a:r>
              <a:rPr lang="en-US" sz="3000" dirty="0"/>
              <a:t> </a:t>
            </a:r>
            <a:r>
              <a:rPr lang="en-US" sz="3000" dirty="0" smtClean="0"/>
              <a:t>reset File.txt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55576" y="2802994"/>
            <a:ext cx="3087897" cy="5539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3000" dirty="0" err="1"/>
              <a:t>git</a:t>
            </a:r>
            <a:r>
              <a:rPr lang="en-US" sz="3000" dirty="0"/>
              <a:t> </a:t>
            </a:r>
            <a:r>
              <a:rPr lang="en-US" sz="3000" dirty="0" smtClean="0"/>
              <a:t>reset C1 File.txt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55575" y="3544523"/>
            <a:ext cx="4126194" cy="5539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3000" dirty="0" err="1"/>
              <a:t>git</a:t>
            </a:r>
            <a:r>
              <a:rPr lang="en-US" sz="3000" dirty="0"/>
              <a:t> </a:t>
            </a:r>
            <a:r>
              <a:rPr lang="en-US" sz="3000" dirty="0" smtClean="0"/>
              <a:t>reset --hard C1 File.txt</a:t>
            </a:r>
          </a:p>
        </p:txBody>
      </p:sp>
    </p:spTree>
    <p:extLst>
      <p:ext uri="{BB962C8B-B14F-4D97-AF65-F5344CB8AC3E}">
        <p14:creationId xmlns:p14="http://schemas.microsoft.com/office/powerpoint/2010/main" val="416562679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 smtClean="0"/>
              <a:t>Controle de Versão Centralizado</a:t>
            </a:r>
            <a:endParaRPr lang="pt-BR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1844824"/>
            <a:ext cx="6619811" cy="4600769"/>
          </a:xfrm>
        </p:spPr>
      </p:pic>
    </p:spTree>
    <p:extLst>
      <p:ext uri="{BB962C8B-B14F-4D97-AF65-F5344CB8AC3E}">
        <p14:creationId xmlns:p14="http://schemas.microsoft.com/office/powerpoint/2010/main" val="2807612839"/>
      </p:ext>
    </p:extLst>
  </p:cSld>
  <p:clrMapOvr>
    <a:masterClrMapping/>
  </p:clrMapOvr>
  <p:transition>
    <p:fade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Reset - commit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55576" y="2061465"/>
            <a:ext cx="1456745" cy="5539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3000" dirty="0" err="1"/>
              <a:t>git</a:t>
            </a:r>
            <a:r>
              <a:rPr lang="en-US" sz="3000" dirty="0"/>
              <a:t> </a:t>
            </a:r>
            <a:r>
              <a:rPr lang="en-US" sz="3000" dirty="0" smtClean="0"/>
              <a:t>reset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4935143"/>
            <a:ext cx="7643218" cy="72610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216" y="3624991"/>
            <a:ext cx="1842064" cy="132778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216" y="2356030"/>
            <a:ext cx="1842064" cy="128805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52424" y="2770817"/>
            <a:ext cx="2495042" cy="5539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3000" dirty="0" err="1"/>
              <a:t>git</a:t>
            </a:r>
            <a:r>
              <a:rPr lang="en-US" sz="3000" dirty="0"/>
              <a:t> </a:t>
            </a:r>
            <a:r>
              <a:rPr lang="en-US" sz="3000" dirty="0" smtClean="0"/>
              <a:t>reset --hard</a:t>
            </a:r>
          </a:p>
        </p:txBody>
      </p:sp>
    </p:spTree>
    <p:extLst>
      <p:ext uri="{BB962C8B-B14F-4D97-AF65-F5344CB8AC3E}">
        <p14:creationId xmlns:p14="http://schemas.microsoft.com/office/powerpoint/2010/main" val="144221343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Reset - commit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39552" y="2061465"/>
            <a:ext cx="1944058" cy="5539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3000" dirty="0" err="1"/>
              <a:t>git</a:t>
            </a:r>
            <a:r>
              <a:rPr lang="en-US" sz="3000" dirty="0"/>
              <a:t> </a:t>
            </a:r>
            <a:r>
              <a:rPr lang="en-US" sz="3000" dirty="0" smtClean="0"/>
              <a:t>reset C1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4935143"/>
            <a:ext cx="7643218" cy="72610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216" y="3624991"/>
            <a:ext cx="1842064" cy="132778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216" y="2356030"/>
            <a:ext cx="1842064" cy="128805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39552" y="2770817"/>
            <a:ext cx="2982355" cy="5539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3000" dirty="0" err="1"/>
              <a:t>git</a:t>
            </a:r>
            <a:r>
              <a:rPr lang="en-US" sz="3000" dirty="0"/>
              <a:t> </a:t>
            </a:r>
            <a:r>
              <a:rPr lang="en-US" sz="3000" dirty="0" smtClean="0"/>
              <a:t>reset --hard C1</a:t>
            </a:r>
          </a:p>
        </p:txBody>
      </p:sp>
    </p:spTree>
    <p:extLst>
      <p:ext uri="{BB962C8B-B14F-4D97-AF65-F5344CB8AC3E}">
        <p14:creationId xmlns:p14="http://schemas.microsoft.com/office/powerpoint/2010/main" val="340356638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-1.48148E-6 L -0.30556 -0.0002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278" y="-2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1.48148E-6 L -0.30556 0.0037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278" y="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Clean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39552" y="2061465"/>
            <a:ext cx="1816523" cy="5539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3000" dirty="0" err="1"/>
              <a:t>git</a:t>
            </a:r>
            <a:r>
              <a:rPr lang="en-US" sz="3000" dirty="0"/>
              <a:t> </a:t>
            </a:r>
            <a:r>
              <a:rPr lang="en-US" sz="3000" dirty="0" smtClean="0"/>
              <a:t>clean -f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4935143"/>
            <a:ext cx="7643218" cy="72610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216" y="3624991"/>
            <a:ext cx="1842064" cy="132778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216" y="2356030"/>
            <a:ext cx="1842064" cy="128805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39552" y="2770817"/>
            <a:ext cx="2018501" cy="5539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3000" dirty="0" err="1"/>
              <a:t>git</a:t>
            </a:r>
            <a:r>
              <a:rPr lang="en-US" sz="3000" dirty="0"/>
              <a:t> </a:t>
            </a:r>
            <a:r>
              <a:rPr lang="en-US" sz="3000" dirty="0" smtClean="0"/>
              <a:t>clean -</a:t>
            </a:r>
            <a:r>
              <a:rPr lang="en-US" sz="3000" dirty="0" err="1" smtClean="0"/>
              <a:t>df</a:t>
            </a:r>
            <a:endParaRPr lang="en-US" sz="3000" dirty="0" smtClean="0"/>
          </a:p>
        </p:txBody>
      </p:sp>
    </p:spTree>
    <p:extLst>
      <p:ext uri="{BB962C8B-B14F-4D97-AF65-F5344CB8AC3E}">
        <p14:creationId xmlns:p14="http://schemas.microsoft.com/office/powerpoint/2010/main" val="4193665091"/>
      </p:ext>
    </p:extLst>
  </p:cSld>
  <p:clrMapOvr>
    <a:masterClrMapping/>
  </p:clrMapOvr>
  <p:transition>
    <p:fade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42" y="4446091"/>
            <a:ext cx="6446134" cy="61238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Revert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55576" y="2061465"/>
            <a:ext cx="2097562" cy="5539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3000" dirty="0" err="1"/>
              <a:t>git</a:t>
            </a:r>
            <a:r>
              <a:rPr lang="en-US" sz="3000" dirty="0"/>
              <a:t> </a:t>
            </a:r>
            <a:r>
              <a:rPr lang="en-US" sz="3000" dirty="0" smtClean="0"/>
              <a:t>revert C1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2776" y="4462070"/>
            <a:ext cx="2297262" cy="596404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2555776" y="4221088"/>
            <a:ext cx="1800200" cy="10801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2527549" y="4221088"/>
            <a:ext cx="1800200" cy="10801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>
            <a:off x="3427649" y="5048426"/>
            <a:ext cx="13010" cy="11788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3427649" y="6227264"/>
            <a:ext cx="467274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8100392" y="5058474"/>
            <a:ext cx="0" cy="11687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4096" y="3361502"/>
            <a:ext cx="1499848" cy="1081109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4096" y="2338464"/>
            <a:ext cx="1499848" cy="1048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55563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1.11022E-16 L 0.25573 0.0048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778" y="231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1.11111E-6 L 0.25573 0.00301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778" y="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3568" y="1484784"/>
            <a:ext cx="7772400" cy="3456384"/>
          </a:xfrm>
        </p:spPr>
        <p:txBody>
          <a:bodyPr>
            <a:normAutofit/>
          </a:bodyPr>
          <a:lstStyle/>
          <a:p>
            <a:r>
              <a:rPr lang="pt-BR" sz="5000" dirty="0" smtClean="0"/>
              <a:t>Reescrevendo </a:t>
            </a:r>
            <a:br>
              <a:rPr lang="pt-BR" sz="5000" dirty="0" smtClean="0"/>
            </a:br>
            <a:r>
              <a:rPr lang="pt-BR" sz="5000" dirty="0" smtClean="0"/>
              <a:t>a História</a:t>
            </a:r>
            <a:endParaRPr lang="en-US" sz="5000" dirty="0"/>
          </a:p>
        </p:txBody>
      </p:sp>
    </p:spTree>
    <p:extLst>
      <p:ext uri="{BB962C8B-B14F-4D97-AF65-F5344CB8AC3E}">
        <p14:creationId xmlns:p14="http://schemas.microsoft.com/office/powerpoint/2010/main" val="2943955185"/>
      </p:ext>
    </p:extLst>
  </p:cSld>
  <p:clrMapOvr>
    <a:masterClrMapping/>
  </p:clrMapOvr>
  <p:transition>
    <p:fade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Rebase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2239169"/>
            <a:ext cx="7620000" cy="3648075"/>
          </a:xfrm>
        </p:spPr>
      </p:pic>
    </p:spTree>
    <p:extLst>
      <p:ext uri="{BB962C8B-B14F-4D97-AF65-F5344CB8AC3E}">
        <p14:creationId xmlns:p14="http://schemas.microsoft.com/office/powerpoint/2010/main" val="2678887622"/>
      </p:ext>
    </p:extLst>
  </p:cSld>
  <p:clrMapOvr>
    <a:masterClrMapping/>
  </p:clrMapOvr>
  <p:transition>
    <p:fade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Rebase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2204864"/>
            <a:ext cx="8381838" cy="3185098"/>
          </a:xfrm>
        </p:spPr>
      </p:pic>
      <p:sp>
        <p:nvSpPr>
          <p:cNvPr id="6" name="TextBox 5"/>
          <p:cNvSpPr txBox="1"/>
          <p:nvPr/>
        </p:nvSpPr>
        <p:spPr>
          <a:xfrm>
            <a:off x="755576" y="2061465"/>
            <a:ext cx="3544304" cy="5539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3000" dirty="0" err="1"/>
              <a:t>git</a:t>
            </a:r>
            <a:r>
              <a:rPr lang="en-US" sz="3000" dirty="0"/>
              <a:t> </a:t>
            </a:r>
            <a:r>
              <a:rPr lang="en-US" sz="3000" dirty="0" smtClean="0"/>
              <a:t>merge experiment</a:t>
            </a:r>
          </a:p>
        </p:txBody>
      </p:sp>
    </p:spTree>
    <p:extLst>
      <p:ext uri="{BB962C8B-B14F-4D97-AF65-F5344CB8AC3E}">
        <p14:creationId xmlns:p14="http://schemas.microsoft.com/office/powerpoint/2010/main" val="2635977988"/>
      </p:ext>
    </p:extLst>
  </p:cSld>
  <p:clrMapOvr>
    <a:masterClrMapping/>
  </p:clrMapOvr>
  <p:transition>
    <p:fade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Rebase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532" y="2963068"/>
            <a:ext cx="8346830" cy="2410147"/>
          </a:xfrm>
        </p:spPr>
      </p:pic>
      <p:sp>
        <p:nvSpPr>
          <p:cNvPr id="6" name="TextBox 5"/>
          <p:cNvSpPr txBox="1"/>
          <p:nvPr/>
        </p:nvSpPr>
        <p:spPr>
          <a:xfrm>
            <a:off x="755576" y="2061465"/>
            <a:ext cx="3959802" cy="5539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3000" dirty="0" err="1"/>
              <a:t>git</a:t>
            </a:r>
            <a:r>
              <a:rPr lang="en-US" sz="3000" dirty="0"/>
              <a:t> </a:t>
            </a:r>
            <a:r>
              <a:rPr lang="en-US" sz="3000" dirty="0" smtClean="0"/>
              <a:t>checkout experiment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55575" y="2780928"/>
            <a:ext cx="2891497" cy="5539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3000" dirty="0" err="1"/>
              <a:t>git</a:t>
            </a:r>
            <a:r>
              <a:rPr lang="en-US" sz="3000" dirty="0"/>
              <a:t> </a:t>
            </a:r>
            <a:r>
              <a:rPr lang="en-US" sz="3000" dirty="0" smtClean="0"/>
              <a:t>rebase master</a:t>
            </a:r>
          </a:p>
        </p:txBody>
      </p:sp>
    </p:spTree>
    <p:extLst>
      <p:ext uri="{BB962C8B-B14F-4D97-AF65-F5344CB8AC3E}">
        <p14:creationId xmlns:p14="http://schemas.microsoft.com/office/powerpoint/2010/main" val="1650052600"/>
      </p:ext>
    </p:extLst>
  </p:cSld>
  <p:clrMapOvr>
    <a:masterClrMapping/>
  </p:clrMapOvr>
  <p:transition>
    <p:fade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Interactive Rebase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2567924"/>
            <a:ext cx="6753225" cy="14478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55576" y="4869160"/>
            <a:ext cx="3367076" cy="5539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3000" dirty="0" err="1"/>
              <a:t>git</a:t>
            </a:r>
            <a:r>
              <a:rPr lang="en-US" sz="3000" dirty="0"/>
              <a:t> </a:t>
            </a:r>
            <a:r>
              <a:rPr lang="en-US" sz="3000" dirty="0" smtClean="0"/>
              <a:t>rebase -</a:t>
            </a:r>
            <a:r>
              <a:rPr lang="en-US" sz="3000" dirty="0" err="1" smtClean="0"/>
              <a:t>i</a:t>
            </a:r>
            <a:r>
              <a:rPr lang="en-US" sz="3000" dirty="0" smtClean="0"/>
              <a:t> HEAD~4</a:t>
            </a:r>
          </a:p>
        </p:txBody>
      </p:sp>
    </p:spTree>
    <p:extLst>
      <p:ext uri="{BB962C8B-B14F-4D97-AF65-F5344CB8AC3E}">
        <p14:creationId xmlns:p14="http://schemas.microsoft.com/office/powerpoint/2010/main" val="184606673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Interactive Rebase</a:t>
            </a:r>
            <a:endParaRPr lang="pt-BR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844824"/>
            <a:ext cx="7776864" cy="4857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040574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 smtClean="0"/>
              <a:t>Controle de Versão Distribuído</a:t>
            </a:r>
            <a:endParaRPr lang="pt-BR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760" y="1484784"/>
            <a:ext cx="4336377" cy="5193266"/>
          </a:xfrm>
        </p:spPr>
      </p:pic>
    </p:spTree>
    <p:extLst>
      <p:ext uri="{BB962C8B-B14F-4D97-AF65-F5344CB8AC3E}">
        <p14:creationId xmlns:p14="http://schemas.microsoft.com/office/powerpoint/2010/main" val="1657809636"/>
      </p:ext>
    </p:extLst>
  </p:cSld>
  <p:clrMapOvr>
    <a:masterClrMapping/>
  </p:clrMapOvr>
  <p:transition>
    <p:fade/>
  </p:transition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844824"/>
            <a:ext cx="7733641" cy="48108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Interactive Rebase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4689400"/>
      </p:ext>
    </p:extLst>
  </p:cSld>
  <p:clrMapOvr>
    <a:masterClrMapping/>
  </p:clrMapOvr>
  <p:transition>
    <p:fade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Interactive Rebase</a:t>
            </a:r>
            <a:endParaRPr lang="pt-BR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2780928"/>
            <a:ext cx="8639175" cy="206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945209"/>
      </p:ext>
    </p:extLst>
  </p:cSld>
  <p:clrMapOvr>
    <a:masterClrMapping/>
  </p:clrMapOvr>
  <p:transition>
    <p:fade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Interactive Rebase</a:t>
            </a:r>
            <a:endParaRPr lang="pt-B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988840"/>
            <a:ext cx="8615362" cy="4200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396481"/>
      </p:ext>
    </p:extLst>
  </p:cSld>
  <p:clrMapOvr>
    <a:masterClrMapping/>
  </p:clrMapOvr>
  <p:transition>
    <p:fade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Interactive Rebase</a:t>
            </a:r>
            <a:endParaRPr lang="pt-BR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226" y="2996952"/>
            <a:ext cx="8615362" cy="360992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194" y="1843995"/>
            <a:ext cx="8353425" cy="105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4118"/>
      </p:ext>
    </p:extLst>
  </p:cSld>
  <p:clrMapOvr>
    <a:masterClrMapping/>
  </p:clrMapOvr>
  <p:transition>
    <p:fade/>
  </p:transition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Interactive Rebase</a:t>
            </a:r>
            <a:endParaRPr lang="pt-B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2924944"/>
            <a:ext cx="8532440" cy="358263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23528" y="2042717"/>
            <a:ext cx="3409267" cy="5539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3000" dirty="0" err="1"/>
              <a:t>git</a:t>
            </a:r>
            <a:r>
              <a:rPr lang="en-US" sz="3000" dirty="0"/>
              <a:t> </a:t>
            </a:r>
            <a:r>
              <a:rPr lang="en-US" sz="3000" dirty="0" smtClean="0"/>
              <a:t>rebase --continue</a:t>
            </a:r>
          </a:p>
        </p:txBody>
      </p:sp>
    </p:spTree>
    <p:extLst>
      <p:ext uri="{BB962C8B-B14F-4D97-AF65-F5344CB8AC3E}">
        <p14:creationId xmlns:p14="http://schemas.microsoft.com/office/powerpoint/2010/main" val="2585113422"/>
      </p:ext>
    </p:extLst>
  </p:cSld>
  <p:clrMapOvr>
    <a:masterClrMapping/>
  </p:clrMapOvr>
  <p:transition>
    <p:fade/>
  </p:transition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Interactive Rebase</a:t>
            </a:r>
            <a:endParaRPr lang="pt-BR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916832"/>
            <a:ext cx="8424936" cy="4735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399762"/>
      </p:ext>
    </p:extLst>
  </p:cSld>
  <p:clrMapOvr>
    <a:masterClrMapping/>
  </p:clrMapOvr>
  <p:transition>
    <p:fade/>
  </p:transition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Interactive Rebase</a:t>
            </a:r>
            <a:endParaRPr lang="pt-B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2309812"/>
            <a:ext cx="8382000" cy="22383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4869160"/>
            <a:ext cx="681990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649546"/>
      </p:ext>
    </p:extLst>
  </p:cSld>
  <p:clrMapOvr>
    <a:masterClrMapping/>
  </p:clrMapOvr>
  <p:transition>
    <p:fade/>
  </p:transition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3568" y="1484784"/>
            <a:ext cx="7772400" cy="3456384"/>
          </a:xfrm>
        </p:spPr>
        <p:txBody>
          <a:bodyPr>
            <a:normAutofit/>
          </a:bodyPr>
          <a:lstStyle/>
          <a:p>
            <a:r>
              <a:rPr lang="pt-BR" sz="5000" dirty="0" smtClean="0"/>
              <a:t>Projetos</a:t>
            </a:r>
            <a:br>
              <a:rPr lang="pt-BR" sz="5000" dirty="0" smtClean="0"/>
            </a:br>
            <a:r>
              <a:rPr lang="pt-BR" sz="5000" dirty="0" err="1" smtClean="0"/>
              <a:t>OpenSource</a:t>
            </a:r>
            <a:endParaRPr lang="en-US" sz="5000" dirty="0"/>
          </a:p>
        </p:txBody>
      </p:sp>
    </p:spTree>
    <p:extLst>
      <p:ext uri="{BB962C8B-B14F-4D97-AF65-F5344CB8AC3E}">
        <p14:creationId xmlns:p14="http://schemas.microsoft.com/office/powerpoint/2010/main" val="2583601957"/>
      </p:ext>
    </p:extLst>
  </p:cSld>
  <p:clrMapOvr>
    <a:masterClrMapping/>
  </p:clrMapOvr>
  <p:transition>
    <p:fade/>
  </p:transition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1604" y="819918"/>
            <a:ext cx="2199812" cy="574701"/>
          </a:xfrm>
        </p:spPr>
      </p:pic>
      <p:sp>
        <p:nvSpPr>
          <p:cNvPr id="6" name="Espaço Reservado para Conteúdo 9"/>
          <p:cNvSpPr txBox="1">
            <a:spLocks/>
          </p:cNvSpPr>
          <p:nvPr/>
        </p:nvSpPr>
        <p:spPr>
          <a:xfrm>
            <a:off x="457200" y="1988840"/>
            <a:ext cx="8229600" cy="44644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Tx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SzPct val="45000"/>
              <a:buFont typeface="Courier New" pitchFamily="49" charset="0"/>
              <a:buChar char="o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SzPct val="7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SzPct val="40000"/>
              <a:buFont typeface="Courier New" pitchFamily="49" charset="0"/>
              <a:buChar char="o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dirty="0" smtClean="0"/>
              <a:t>Fundado em 2008;</a:t>
            </a:r>
            <a:endParaRPr lang="pt-BR" sz="2000" i="1" dirty="0" smtClean="0"/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pt-BR" sz="2000" i="1" dirty="0" smtClean="0"/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dirty="0" smtClean="0"/>
              <a:t>Sede em São Francisco, Califórnia, EUA;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pt-BR" dirty="0" smtClean="0"/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dirty="0" smtClean="0"/>
              <a:t>415 funcionários;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pt-BR" dirty="0" smtClean="0"/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dirty="0" smtClean="0"/>
              <a:t>Mais de 10 milhões de usuários.</a:t>
            </a:r>
          </a:p>
        </p:txBody>
      </p:sp>
    </p:spTree>
    <p:extLst>
      <p:ext uri="{BB962C8B-B14F-4D97-AF65-F5344CB8AC3E}">
        <p14:creationId xmlns:p14="http://schemas.microsoft.com/office/powerpoint/2010/main" val="700291756"/>
      </p:ext>
    </p:extLst>
  </p:cSld>
  <p:clrMapOvr>
    <a:masterClrMapping/>
  </p:clrMapOvr>
  <p:transition>
    <p:fade/>
  </p:transition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Conteúdo 9"/>
          <p:cNvSpPr>
            <a:spLocks noGrp="1"/>
          </p:cNvSpPr>
          <p:nvPr>
            <p:ph idx="1"/>
          </p:nvPr>
        </p:nvSpPr>
        <p:spPr>
          <a:xfrm>
            <a:off x="457200" y="1988840"/>
            <a:ext cx="8229600" cy="4464496"/>
          </a:xfrm>
        </p:spPr>
        <p:txBody>
          <a:bodyPr>
            <a:normAutofit/>
          </a:bodyPr>
          <a:lstStyle/>
          <a:p>
            <a:pPr marL="0" indent="0" algn="just"/>
            <a:r>
              <a:rPr lang="pt-BR" dirty="0"/>
              <a:t>Se você quiser contribuir para um projeto existente para o qual você não tem permissão de </a:t>
            </a:r>
            <a:r>
              <a:rPr lang="pt-BR" i="1" dirty="0" err="1"/>
              <a:t>push</a:t>
            </a:r>
            <a:r>
              <a:rPr lang="pt-BR" dirty="0"/>
              <a:t>, GitHub incentiva a utilização de </a:t>
            </a:r>
            <a:r>
              <a:rPr lang="pt-BR" i="1" dirty="0" err="1"/>
              <a:t>forks</a:t>
            </a:r>
            <a:r>
              <a:rPr lang="pt-BR" dirty="0"/>
              <a:t> do </a:t>
            </a:r>
            <a:r>
              <a:rPr lang="pt-BR" dirty="0" smtClean="0"/>
              <a:t>projeto. </a:t>
            </a:r>
          </a:p>
          <a:p>
            <a:pPr marL="0" indent="0" algn="just"/>
            <a:r>
              <a:rPr lang="pt-BR" dirty="0" smtClean="0"/>
              <a:t>Um </a:t>
            </a:r>
            <a:r>
              <a:rPr lang="pt-BR" i="1" dirty="0" err="1" smtClean="0"/>
              <a:t>fork</a:t>
            </a:r>
            <a:r>
              <a:rPr lang="pt-BR" dirty="0" smtClean="0"/>
              <a:t> significa que o GitHub fará uma cópia do projeto que é inteiramente sua: ficará hospedado na sua conta de usuário.</a:t>
            </a:r>
          </a:p>
          <a:p>
            <a:pPr marL="0" indent="0" algn="r"/>
            <a:r>
              <a:rPr lang="pt-BR" sz="2000" i="1" dirty="0" smtClean="0"/>
              <a:t>Pro </a:t>
            </a:r>
            <a:r>
              <a:rPr lang="pt-BR" sz="2000" i="1" dirty="0" err="1" smtClean="0"/>
              <a:t>Git</a:t>
            </a:r>
            <a:r>
              <a:rPr lang="pt-BR" sz="2000" i="1" dirty="0" smtClean="0"/>
              <a:t>, Scott </a:t>
            </a:r>
            <a:r>
              <a:rPr lang="pt-BR" sz="2000" i="1" dirty="0" err="1" smtClean="0"/>
              <a:t>Chacon</a:t>
            </a:r>
            <a:r>
              <a:rPr lang="pt-BR" sz="2000" i="1" dirty="0" smtClean="0"/>
              <a:t> e Ben </a:t>
            </a:r>
            <a:r>
              <a:rPr lang="pt-BR" sz="2000" i="1" dirty="0" err="1" smtClean="0"/>
              <a:t>Straub</a:t>
            </a:r>
            <a:endParaRPr lang="pt-BR" sz="2000" i="1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1604" y="764412"/>
            <a:ext cx="1990476" cy="6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050927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Por que usar o </a:t>
            </a:r>
            <a:r>
              <a:rPr lang="pt-BR" dirty="0" err="1" smtClean="0"/>
              <a:t>Git</a:t>
            </a:r>
            <a:r>
              <a:rPr lang="pt-BR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 smtClean="0"/>
              <a:t>Implementação de </a:t>
            </a:r>
            <a:r>
              <a:rPr lang="pt-BR" dirty="0" err="1" smtClean="0"/>
              <a:t>Branches</a:t>
            </a:r>
            <a:r>
              <a:rPr lang="pt-BR" dirty="0" smtClean="0"/>
              <a:t> extremamente leve;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 smtClean="0"/>
              <a:t>Comunidade </a:t>
            </a:r>
            <a:r>
              <a:rPr lang="pt-BR" dirty="0" err="1" smtClean="0"/>
              <a:t>OpenSource</a:t>
            </a:r>
            <a:r>
              <a:rPr lang="pt-BR" dirty="0" smtClean="0"/>
              <a:t> do GitHub;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 smtClean="0"/>
              <a:t>“Portfólio” para computação.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8883074"/>
      </p:ext>
    </p:extLst>
  </p:cSld>
  <p:clrMapOvr>
    <a:masterClrMapping/>
  </p:clrMapOvr>
  <p:transition>
    <p:fade/>
  </p:transition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Conteúdo 9"/>
          <p:cNvSpPr>
            <a:spLocks noGrp="1"/>
          </p:cNvSpPr>
          <p:nvPr>
            <p:ph idx="1"/>
          </p:nvPr>
        </p:nvSpPr>
        <p:spPr>
          <a:xfrm>
            <a:off x="457200" y="1988840"/>
            <a:ext cx="8229600" cy="4464496"/>
          </a:xfrm>
        </p:spPr>
        <p:txBody>
          <a:bodyPr>
            <a:normAutofit/>
          </a:bodyPr>
          <a:lstStyle/>
          <a:p>
            <a:pPr marL="0" indent="0" algn="just">
              <a:spcBef>
                <a:spcPts val="0"/>
              </a:spcBef>
              <a:defRPr/>
            </a:pPr>
            <a:r>
              <a:rPr lang="pt-BR" dirty="0" smtClean="0"/>
              <a:t>Através do </a:t>
            </a:r>
            <a:r>
              <a:rPr lang="pt-BR" i="1" dirty="0" err="1" smtClean="0"/>
              <a:t>pull</a:t>
            </a:r>
            <a:r>
              <a:rPr lang="pt-BR" i="1" dirty="0" smtClean="0"/>
              <a:t> </a:t>
            </a:r>
            <a:r>
              <a:rPr lang="pt-BR" i="1" dirty="0" err="1" smtClean="0"/>
              <a:t>request</a:t>
            </a:r>
            <a:r>
              <a:rPr lang="pt-BR" i="1" dirty="0" smtClean="0"/>
              <a:t> </a:t>
            </a:r>
            <a:r>
              <a:rPr lang="pt-BR" dirty="0" smtClean="0"/>
              <a:t>os mantenedores do projeto não precisam se </a:t>
            </a:r>
            <a:r>
              <a:rPr lang="pt-BR" dirty="0"/>
              <a:t>preocupar com a adição </a:t>
            </a:r>
            <a:r>
              <a:rPr lang="pt-BR" dirty="0" smtClean="0"/>
              <a:t>de usuários </a:t>
            </a:r>
            <a:r>
              <a:rPr lang="pt-BR" dirty="0"/>
              <a:t>como colaboradores para dar-lhes acesso de escrita. </a:t>
            </a:r>
            <a:endParaRPr lang="pt-BR" dirty="0" smtClean="0"/>
          </a:p>
          <a:p>
            <a:pPr marL="0" indent="0" algn="just">
              <a:spcBef>
                <a:spcPts val="0"/>
              </a:spcBef>
              <a:defRPr/>
            </a:pPr>
            <a:r>
              <a:rPr lang="pt-BR" dirty="0" smtClean="0"/>
              <a:t>As </a:t>
            </a:r>
            <a:r>
              <a:rPr lang="pt-BR" dirty="0"/>
              <a:t>pessoas podem criar um </a:t>
            </a:r>
            <a:r>
              <a:rPr lang="pt-BR" i="1" dirty="0" err="1"/>
              <a:t>fork</a:t>
            </a:r>
            <a:r>
              <a:rPr lang="pt-BR" dirty="0"/>
              <a:t> de um projeto e fazer um </a:t>
            </a:r>
            <a:r>
              <a:rPr lang="pt-BR" i="1" dirty="0" err="1"/>
              <a:t>push</a:t>
            </a:r>
            <a:r>
              <a:rPr lang="pt-BR" dirty="0"/>
              <a:t> nele, e o </a:t>
            </a:r>
            <a:r>
              <a:rPr lang="pt-BR" dirty="0" smtClean="0"/>
              <a:t>mantenedor </a:t>
            </a:r>
            <a:r>
              <a:rPr lang="pt-BR" dirty="0"/>
              <a:t>do projeto principal pode fazer um </a:t>
            </a:r>
            <a:r>
              <a:rPr lang="pt-BR" i="1" dirty="0" err="1"/>
              <a:t>pull</a:t>
            </a:r>
            <a:r>
              <a:rPr lang="pt-BR" dirty="0"/>
              <a:t> dessas mudanças, adicionando-as como remotos e fazendo um merge no seu projeto</a:t>
            </a:r>
            <a:r>
              <a:rPr lang="pt-BR" dirty="0" smtClean="0"/>
              <a:t>.</a:t>
            </a:r>
          </a:p>
          <a:p>
            <a:pPr marL="0" indent="0" algn="r"/>
            <a:r>
              <a:rPr lang="pt-BR" sz="2000" i="1" dirty="0" smtClean="0"/>
              <a:t>Pro </a:t>
            </a:r>
            <a:r>
              <a:rPr lang="pt-BR" sz="2000" i="1" dirty="0" err="1" smtClean="0"/>
              <a:t>Git</a:t>
            </a:r>
            <a:r>
              <a:rPr lang="pt-BR" sz="2000" i="1" dirty="0" smtClean="0"/>
              <a:t>, Scott </a:t>
            </a:r>
            <a:r>
              <a:rPr lang="pt-BR" sz="2000" i="1" dirty="0" err="1" smtClean="0"/>
              <a:t>Chacon</a:t>
            </a:r>
            <a:r>
              <a:rPr lang="pt-BR" sz="2000" i="1" dirty="0" smtClean="0"/>
              <a:t> e Ben </a:t>
            </a:r>
            <a:r>
              <a:rPr lang="pt-BR" sz="2000" i="1" dirty="0" err="1" smtClean="0"/>
              <a:t>Straub</a:t>
            </a:r>
            <a:endParaRPr lang="pt-BR" sz="2000" i="1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1604" y="735840"/>
            <a:ext cx="4304762" cy="7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497326"/>
      </p:ext>
    </p:extLst>
  </p:cSld>
  <p:clrMapOvr>
    <a:masterClrMapping/>
  </p:clrMapOvr>
  <p:transition>
    <p:fade/>
  </p:transition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Exemplo</a:t>
            </a:r>
            <a:endParaRPr lang="pt-BR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831" y="2892488"/>
            <a:ext cx="3290546" cy="298872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6351" y="2799307"/>
            <a:ext cx="4176464" cy="476711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>
            <a:off x="3595300" y="3037662"/>
            <a:ext cx="1199043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2594" y="2532080"/>
            <a:ext cx="1277540" cy="40015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413" y="3845663"/>
            <a:ext cx="2376381" cy="51320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79511" y="5013176"/>
            <a:ext cx="51365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800" dirty="0" err="1"/>
              <a:t>git</a:t>
            </a:r>
            <a:r>
              <a:rPr lang="pt-BR" sz="2800" dirty="0"/>
              <a:t> </a:t>
            </a:r>
            <a:r>
              <a:rPr lang="pt-BR" sz="2800" dirty="0" err="1"/>
              <a:t>request-pull</a:t>
            </a:r>
            <a:r>
              <a:rPr lang="pt-BR" sz="2800" dirty="0"/>
              <a:t> destino origem</a:t>
            </a:r>
          </a:p>
        </p:txBody>
      </p:sp>
    </p:spTree>
    <p:extLst>
      <p:ext uri="{BB962C8B-B14F-4D97-AF65-F5344CB8AC3E}">
        <p14:creationId xmlns:p14="http://schemas.microsoft.com/office/powerpoint/2010/main" val="186947769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Exemplo</a:t>
            </a:r>
            <a:endParaRPr lang="pt-B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4263141"/>
            <a:ext cx="8562166" cy="204617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9" y="1968819"/>
            <a:ext cx="8562165" cy="203624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344" y="5157192"/>
            <a:ext cx="844624" cy="84462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180" y="2986941"/>
            <a:ext cx="673660" cy="673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53392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1000" dirty="0" smtClean="0"/>
          </a:p>
          <a:p>
            <a:r>
              <a:rPr lang="en-US" sz="9600" dirty="0" smtClean="0"/>
              <a:t>Hands on!</a:t>
            </a:r>
          </a:p>
          <a:p>
            <a:pPr marL="0" indent="0" algn="just">
              <a:spcBef>
                <a:spcPts val="0"/>
              </a:spcBef>
              <a:defRPr/>
            </a:pPr>
            <a:endParaRPr lang="pt-BR" sz="2000" dirty="0" smtClean="0"/>
          </a:p>
          <a:p>
            <a:pPr marL="0" indent="0" algn="just">
              <a:spcBef>
                <a:spcPts val="0"/>
              </a:spcBef>
              <a:defRPr/>
            </a:pPr>
            <a:r>
              <a:rPr lang="pt-BR" sz="3500" dirty="0" smtClean="0"/>
              <a:t>https</a:t>
            </a:r>
            <a:r>
              <a:rPr lang="pt-BR" sz="3500" dirty="0"/>
              <a:t>://github.com/ltiaunesp/Git-Minicurso</a:t>
            </a:r>
          </a:p>
        </p:txBody>
      </p:sp>
    </p:spTree>
    <p:extLst>
      <p:ext uri="{BB962C8B-B14F-4D97-AF65-F5344CB8AC3E}">
        <p14:creationId xmlns:p14="http://schemas.microsoft.com/office/powerpoint/2010/main" val="1094603230"/>
      </p:ext>
    </p:extLst>
  </p:cSld>
  <p:clrMapOvr>
    <a:masterClrMapping/>
  </p:clrMapOvr>
  <p:transition>
    <p:fade/>
  </p:transition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 smtClean="0"/>
          </a:p>
          <a:p>
            <a:r>
              <a:rPr lang="pt-BR" sz="9600" dirty="0" smtClean="0"/>
              <a:t>DUVIDAS????</a:t>
            </a:r>
          </a:p>
        </p:txBody>
      </p:sp>
    </p:spTree>
  </p:cSld>
  <p:clrMapOvr>
    <a:masterClrMapping/>
  </p:clrMapOvr>
  <p:transition>
    <p:fade/>
  </p:transition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1947278"/>
            <a:ext cx="7772400" cy="1470025"/>
          </a:xfrm>
        </p:spPr>
        <p:txBody>
          <a:bodyPr/>
          <a:lstStyle/>
          <a:p>
            <a:r>
              <a:rPr lang="en-US" dirty="0" smtClean="0"/>
              <a:t>Obrigado!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2379176" y="3395559"/>
            <a:ext cx="4385648" cy="517432"/>
          </a:xfrm>
        </p:spPr>
        <p:txBody>
          <a:bodyPr>
            <a:normAutofit/>
          </a:bodyPr>
          <a:lstStyle/>
          <a:p>
            <a:r>
              <a:rPr lang="pt-BR" sz="2500" dirty="0" smtClean="0"/>
              <a:t>Marcelo Augusto Cordeiro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2857488" y="4007367"/>
            <a:ext cx="3429024" cy="360040"/>
          </a:xfrm>
        </p:spPr>
        <p:txBody>
          <a:bodyPr/>
          <a:lstStyle/>
          <a:p>
            <a:r>
              <a:rPr lang="pt-BR" dirty="0" smtClean="0"/>
              <a:t>marcelo.augusto.cordeiro@gmail.com</a:t>
            </a:r>
          </a:p>
        </p:txBody>
      </p:sp>
    </p:spTree>
    <p:extLst>
      <p:ext uri="{BB962C8B-B14F-4D97-AF65-F5344CB8AC3E}">
        <p14:creationId xmlns:p14="http://schemas.microsoft.com/office/powerpoint/2010/main" val="2838531683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ltia_template">
  <a:themeElements>
    <a:clrScheme name="Ltia">
      <a:dk1>
        <a:srgbClr val="454545"/>
      </a:dk1>
      <a:lt1>
        <a:srgbClr val="FFFFFF"/>
      </a:lt1>
      <a:dk2>
        <a:srgbClr val="3C3C3C"/>
      </a:dk2>
      <a:lt2>
        <a:srgbClr val="F2F2F2"/>
      </a:lt2>
      <a:accent1>
        <a:srgbClr val="808285"/>
      </a:accent1>
      <a:accent2>
        <a:srgbClr val="A3A5A8"/>
      </a:accent2>
      <a:accent3>
        <a:srgbClr val="85D2D6"/>
      </a:accent3>
      <a:accent4>
        <a:srgbClr val="0499B6"/>
      </a:accent4>
      <a:accent5>
        <a:srgbClr val="62C190"/>
      </a:accent5>
      <a:accent6>
        <a:srgbClr val="ABD25F"/>
      </a:accent6>
      <a:hlink>
        <a:srgbClr val="0499B6"/>
      </a:hlink>
      <a:folHlink>
        <a:srgbClr val="85D2D6"/>
      </a:folHlink>
    </a:clrScheme>
    <a:fontScheme name="Ltia">
      <a:majorFont>
        <a:latin typeface="Qlassik Bold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Apresentacao e Agradecimento">
  <a:themeElements>
    <a:clrScheme name="Ltia">
      <a:dk1>
        <a:srgbClr val="454545"/>
      </a:dk1>
      <a:lt1>
        <a:srgbClr val="FFFFFF"/>
      </a:lt1>
      <a:dk2>
        <a:srgbClr val="3C3C3C"/>
      </a:dk2>
      <a:lt2>
        <a:srgbClr val="F2F2F2"/>
      </a:lt2>
      <a:accent1>
        <a:srgbClr val="808285"/>
      </a:accent1>
      <a:accent2>
        <a:srgbClr val="A3A5A8"/>
      </a:accent2>
      <a:accent3>
        <a:srgbClr val="85D2D6"/>
      </a:accent3>
      <a:accent4>
        <a:srgbClr val="0499B6"/>
      </a:accent4>
      <a:accent5>
        <a:srgbClr val="62C190"/>
      </a:accent5>
      <a:accent6>
        <a:srgbClr val="ABD25F"/>
      </a:accent6>
      <a:hlink>
        <a:srgbClr val="0499B6"/>
      </a:hlink>
      <a:folHlink>
        <a:srgbClr val="85D2D6"/>
      </a:folHlink>
    </a:clrScheme>
    <a:fontScheme name="Ltia">
      <a:majorFont>
        <a:latin typeface="Qlassik Bold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dirty="0" smtClean="0"/>
        </a:defPPr>
      </a:lstStyle>
    </a:txDef>
  </a:objectDefaults>
  <a:extraClrSchemeLst/>
</a:theme>
</file>

<file path=ppt/theme/theme3.xml><?xml version="1.0" encoding="utf-8"?>
<a:theme xmlns:a="http://schemas.openxmlformats.org/drawingml/2006/main" name="Conteudo">
  <a:themeElements>
    <a:clrScheme name="Ltia">
      <a:dk1>
        <a:srgbClr val="454545"/>
      </a:dk1>
      <a:lt1>
        <a:srgbClr val="FFFFFF"/>
      </a:lt1>
      <a:dk2>
        <a:srgbClr val="3C3C3C"/>
      </a:dk2>
      <a:lt2>
        <a:srgbClr val="F2F2F2"/>
      </a:lt2>
      <a:accent1>
        <a:srgbClr val="808285"/>
      </a:accent1>
      <a:accent2>
        <a:srgbClr val="A3A5A8"/>
      </a:accent2>
      <a:accent3>
        <a:srgbClr val="85D2D6"/>
      </a:accent3>
      <a:accent4>
        <a:srgbClr val="0499B6"/>
      </a:accent4>
      <a:accent5>
        <a:srgbClr val="62C190"/>
      </a:accent5>
      <a:accent6>
        <a:srgbClr val="ABD25F"/>
      </a:accent6>
      <a:hlink>
        <a:srgbClr val="0499B6"/>
      </a:hlink>
      <a:folHlink>
        <a:srgbClr val="85D2D6"/>
      </a:folHlink>
    </a:clrScheme>
    <a:fontScheme name="Ltia">
      <a:majorFont>
        <a:latin typeface="Qlassik Bold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dirty="0" smtClean="0"/>
        </a:defPPr>
      </a:lstStyle>
    </a:tx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ltia_template</Template>
  <TotalTime>5157</TotalTime>
  <Words>1383</Words>
  <Application>Microsoft Office PowerPoint</Application>
  <PresentationFormat>On-screen Show (4:3)</PresentationFormat>
  <Paragraphs>315</Paragraphs>
  <Slides>95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95</vt:i4>
      </vt:variant>
    </vt:vector>
  </HeadingPairs>
  <TitlesOfParts>
    <vt:vector size="103" baseType="lpstr">
      <vt:lpstr>Calibri</vt:lpstr>
      <vt:lpstr>Qlassik Bold</vt:lpstr>
      <vt:lpstr>Arial</vt:lpstr>
      <vt:lpstr>Qlassik Medium</vt:lpstr>
      <vt:lpstr>Courier New</vt:lpstr>
      <vt:lpstr>ltia_template</vt:lpstr>
      <vt:lpstr>Apresentacao e Agradecimento</vt:lpstr>
      <vt:lpstr>Conteudo</vt:lpstr>
      <vt:lpstr>PowerPoint Presentation</vt:lpstr>
      <vt:lpstr>Controle de Versão usando Git</vt:lpstr>
      <vt:lpstr>Agenda</vt:lpstr>
      <vt:lpstr>O que é Controle de Versão</vt:lpstr>
      <vt:lpstr>Por que usar Controle de Versão</vt:lpstr>
      <vt:lpstr>Controle de Versão Local</vt:lpstr>
      <vt:lpstr>Controle de Versão Centralizado</vt:lpstr>
      <vt:lpstr>Controle de Versão Distribuído</vt:lpstr>
      <vt:lpstr>Por que usar o Git?</vt:lpstr>
      <vt:lpstr>Configurando o Git</vt:lpstr>
      <vt:lpstr>Criando um Repositório</vt:lpstr>
      <vt:lpstr>Comandos Básicos</vt:lpstr>
      <vt:lpstr>Comandos Básicos</vt:lpstr>
      <vt:lpstr>Comandos Básicos</vt:lpstr>
      <vt:lpstr>Comandos Básicos</vt:lpstr>
      <vt:lpstr>Comandos Básicos</vt:lpstr>
      <vt:lpstr>Comandos Básicos</vt:lpstr>
      <vt:lpstr>Comandos Básicos</vt:lpstr>
      <vt:lpstr>Comandos Básicos</vt:lpstr>
      <vt:lpstr>Comandos Básicos</vt:lpstr>
      <vt:lpstr>Comandos Básicos</vt:lpstr>
      <vt:lpstr>Comandos Básicos</vt:lpstr>
      <vt:lpstr>Git Ignore</vt:lpstr>
      <vt:lpstr>Outros Comandos</vt:lpstr>
      <vt:lpstr>Aliases</vt:lpstr>
      <vt:lpstr>Workflow</vt:lpstr>
      <vt:lpstr>Ciclo de vida de um arquivo</vt:lpstr>
      <vt:lpstr>Branching</vt:lpstr>
      <vt:lpstr>Grafos</vt:lpstr>
      <vt:lpstr>Grafos</vt:lpstr>
      <vt:lpstr>Grafos</vt:lpstr>
      <vt:lpstr>Branching</vt:lpstr>
      <vt:lpstr>Branching</vt:lpstr>
      <vt:lpstr>Branching</vt:lpstr>
      <vt:lpstr>Branching</vt:lpstr>
      <vt:lpstr>Branching</vt:lpstr>
      <vt:lpstr>Branching</vt:lpstr>
      <vt:lpstr>Conflitos</vt:lpstr>
      <vt:lpstr>Conflitos</vt:lpstr>
      <vt:lpstr>Conflitos</vt:lpstr>
      <vt:lpstr>Conflitos</vt:lpstr>
      <vt:lpstr>Conflitos</vt:lpstr>
      <vt:lpstr>Conflitos</vt:lpstr>
      <vt:lpstr>Tags</vt:lpstr>
      <vt:lpstr>Branching - Exercício</vt:lpstr>
      <vt:lpstr>Branching - Exercício</vt:lpstr>
      <vt:lpstr>Branching - Exercício</vt:lpstr>
      <vt:lpstr>Branching - Exercício</vt:lpstr>
      <vt:lpstr>Branching - Exercício</vt:lpstr>
      <vt:lpstr>Branching - Exercício</vt:lpstr>
      <vt:lpstr>Branching - Exercício</vt:lpstr>
      <vt:lpstr>Branching - Exercício</vt:lpstr>
      <vt:lpstr>Branch Workflow</vt:lpstr>
      <vt:lpstr>Branch Workflow</vt:lpstr>
      <vt:lpstr>Branch Workflow</vt:lpstr>
      <vt:lpstr>Branch Workflow</vt:lpstr>
      <vt:lpstr>Remote Branches</vt:lpstr>
      <vt:lpstr>Autenticação - HTTPS</vt:lpstr>
      <vt:lpstr>Autenticação - SSH</vt:lpstr>
      <vt:lpstr>Remote Branches</vt:lpstr>
      <vt:lpstr>Remote Branches</vt:lpstr>
      <vt:lpstr>Remote Branches</vt:lpstr>
      <vt:lpstr>Remote Branches</vt:lpstr>
      <vt:lpstr>Remote Branches</vt:lpstr>
      <vt:lpstr>Desfazendo  Mudanças</vt:lpstr>
      <vt:lpstr>Checkout</vt:lpstr>
      <vt:lpstr>Checkout - arquivo</vt:lpstr>
      <vt:lpstr>Checkout - commit</vt:lpstr>
      <vt:lpstr>Reset - arquivo</vt:lpstr>
      <vt:lpstr>Reset - commit</vt:lpstr>
      <vt:lpstr>Reset - commit</vt:lpstr>
      <vt:lpstr>Clean</vt:lpstr>
      <vt:lpstr>Revert</vt:lpstr>
      <vt:lpstr>Reescrevendo  a História</vt:lpstr>
      <vt:lpstr>Rebase</vt:lpstr>
      <vt:lpstr>Rebase</vt:lpstr>
      <vt:lpstr>Rebase</vt:lpstr>
      <vt:lpstr>Interactive Rebase</vt:lpstr>
      <vt:lpstr>Interactive Rebase</vt:lpstr>
      <vt:lpstr>Interactive Rebase</vt:lpstr>
      <vt:lpstr>Interactive Rebase</vt:lpstr>
      <vt:lpstr>Interactive Rebase</vt:lpstr>
      <vt:lpstr>Interactive Rebase</vt:lpstr>
      <vt:lpstr>Interactive Rebase</vt:lpstr>
      <vt:lpstr>Interactive Rebase</vt:lpstr>
      <vt:lpstr>Interactive Rebase</vt:lpstr>
      <vt:lpstr>Projetos OpenSource</vt:lpstr>
      <vt:lpstr>PowerPoint Presentation</vt:lpstr>
      <vt:lpstr>PowerPoint Presentation</vt:lpstr>
      <vt:lpstr>PowerPoint Presentation</vt:lpstr>
      <vt:lpstr>Exemplo</vt:lpstr>
      <vt:lpstr>Exemplo</vt:lpstr>
      <vt:lpstr>PowerPoint Presentation</vt:lpstr>
      <vt:lpstr>PowerPoint Presentation</vt:lpstr>
      <vt:lpstr>Obrigado!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Marcelo Cordeiro</dc:creator>
  <cp:lastModifiedBy>Marcelo Cordeiro</cp:lastModifiedBy>
  <cp:revision>206</cp:revision>
  <dcterms:created xsi:type="dcterms:W3CDTF">2010-09-22T17:35:16Z</dcterms:created>
  <dcterms:modified xsi:type="dcterms:W3CDTF">2016-01-28T15:21:01Z</dcterms:modified>
</cp:coreProperties>
</file>